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2"/>
  </p:sldMasterIdLst>
  <p:notesMasterIdLst>
    <p:notesMasterId r:id="rId18"/>
  </p:notesMasterIdLst>
  <p:handoutMasterIdLst>
    <p:handoutMasterId r:id="rId19"/>
  </p:handoutMasterIdLst>
  <p:sldIdLst>
    <p:sldId id="257" r:id="rId3"/>
    <p:sldId id="263" r:id="rId4"/>
    <p:sldId id="261" r:id="rId5"/>
    <p:sldId id="264" r:id="rId6"/>
    <p:sldId id="272" r:id="rId7"/>
    <p:sldId id="262" r:id="rId8"/>
    <p:sldId id="273" r:id="rId9"/>
    <p:sldId id="259" r:id="rId10"/>
    <p:sldId id="275" r:id="rId11"/>
    <p:sldId id="270" r:id="rId12"/>
    <p:sldId id="274" r:id="rId13"/>
    <p:sldId id="266" r:id="rId14"/>
    <p:sldId id="265" r:id="rId15"/>
    <p:sldId id="271" r:id="rId16"/>
    <p:sldId id="276" r:id="rId17"/>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18" autoAdjust="0"/>
    <p:restoredTop sz="82424" autoAdjust="0"/>
  </p:normalViewPr>
  <p:slideViewPr>
    <p:cSldViewPr snapToGrid="0">
      <p:cViewPr varScale="1">
        <p:scale>
          <a:sx n="72" d="100"/>
          <a:sy n="72" d="100"/>
        </p:scale>
        <p:origin x="696" y="72"/>
      </p:cViewPr>
      <p:guideLst/>
    </p:cSldViewPr>
  </p:slideViewPr>
  <p:notesTextViewPr>
    <p:cViewPr>
      <p:scale>
        <a:sx n="1" d="1"/>
        <a:sy n="1" d="1"/>
      </p:scale>
      <p:origin x="0" y="0"/>
    </p:cViewPr>
  </p:notesTextViewPr>
  <p:sorterViewPr>
    <p:cViewPr>
      <p:scale>
        <a:sx n="100" d="100"/>
        <a:sy n="100" d="100"/>
      </p:scale>
      <p:origin x="0" y="-154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2BCAFC7A-71DD-4C2C-B63D-60FDC7DD5449}" type="datetimeFigureOut">
              <a:rPr lang="en-US" smtClean="0"/>
              <a:t>4/18/2017</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DA6FC261-E491-4C42-A663-B95247CC46D9}" type="slidenum">
              <a:rPr lang="en-US" smtClean="0"/>
              <a:t>‹#›</a:t>
            </a:fld>
            <a:endParaRPr lang="en-US"/>
          </a:p>
        </p:txBody>
      </p:sp>
    </p:spTree>
    <p:extLst>
      <p:ext uri="{BB962C8B-B14F-4D97-AF65-F5344CB8AC3E}">
        <p14:creationId xmlns:p14="http://schemas.microsoft.com/office/powerpoint/2010/main" val="16220316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D85ECAFD-F005-4163-B10D-85806DC43F93}" type="datetimeFigureOut">
              <a:rPr lang="en-US" smtClean="0"/>
              <a:t>4/18/2017</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333E963C-1534-4F8D-B2A7-66D81AA25953}" type="slidenum">
              <a:rPr lang="en-US" smtClean="0"/>
              <a:t>‹#›</a:t>
            </a:fld>
            <a:endParaRPr lang="en-US"/>
          </a:p>
        </p:txBody>
      </p:sp>
    </p:spTree>
    <p:extLst>
      <p:ext uri="{BB962C8B-B14F-4D97-AF65-F5344CB8AC3E}">
        <p14:creationId xmlns:p14="http://schemas.microsoft.com/office/powerpoint/2010/main" val="2811850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57B995-136A-4A15-87A5-26420C3C1021}" type="slidenum">
              <a:rPr lang="en-US" smtClean="0"/>
              <a:pPr/>
              <a:t>1</a:t>
            </a:fld>
            <a:endParaRPr lang="en-US"/>
          </a:p>
        </p:txBody>
      </p:sp>
    </p:spTree>
    <p:extLst>
      <p:ext uri="{BB962C8B-B14F-4D97-AF65-F5344CB8AC3E}">
        <p14:creationId xmlns:p14="http://schemas.microsoft.com/office/powerpoint/2010/main" val="987926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3E963C-1534-4F8D-B2A7-66D81AA25953}" type="slidenum">
              <a:rPr lang="en-US" smtClean="0"/>
              <a:t>10</a:t>
            </a:fld>
            <a:endParaRPr lang="en-US"/>
          </a:p>
        </p:txBody>
      </p:sp>
    </p:spTree>
    <p:extLst>
      <p:ext uri="{BB962C8B-B14F-4D97-AF65-F5344CB8AC3E}">
        <p14:creationId xmlns:p14="http://schemas.microsoft.com/office/powerpoint/2010/main" val="13145074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57B995-136A-4A15-87A5-26420C3C1021}" type="slidenum">
              <a:rPr lang="en-US" smtClean="0"/>
              <a:pPr/>
              <a:t>11</a:t>
            </a:fld>
            <a:endParaRPr lang="en-US"/>
          </a:p>
        </p:txBody>
      </p:sp>
    </p:spTree>
    <p:extLst>
      <p:ext uri="{BB962C8B-B14F-4D97-AF65-F5344CB8AC3E}">
        <p14:creationId xmlns:p14="http://schemas.microsoft.com/office/powerpoint/2010/main" val="25693426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57B995-136A-4A15-87A5-26420C3C1021}" type="slidenum">
              <a:rPr lang="en-US" smtClean="0"/>
              <a:pPr/>
              <a:t>12</a:t>
            </a:fld>
            <a:endParaRPr lang="en-US"/>
          </a:p>
        </p:txBody>
      </p:sp>
    </p:spTree>
    <p:extLst>
      <p:ext uri="{BB962C8B-B14F-4D97-AF65-F5344CB8AC3E}">
        <p14:creationId xmlns:p14="http://schemas.microsoft.com/office/powerpoint/2010/main" val="9641810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57B995-136A-4A15-87A5-26420C3C1021}" type="slidenum">
              <a:rPr lang="en-US" smtClean="0"/>
              <a:pPr/>
              <a:t>13</a:t>
            </a:fld>
            <a:endParaRPr lang="en-US"/>
          </a:p>
        </p:txBody>
      </p:sp>
    </p:spTree>
    <p:extLst>
      <p:ext uri="{BB962C8B-B14F-4D97-AF65-F5344CB8AC3E}">
        <p14:creationId xmlns:p14="http://schemas.microsoft.com/office/powerpoint/2010/main" val="1443886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57B995-136A-4A15-87A5-26420C3C1021}" type="slidenum">
              <a:rPr lang="en-US" smtClean="0"/>
              <a:pPr/>
              <a:t>2</a:t>
            </a:fld>
            <a:endParaRPr lang="en-US"/>
          </a:p>
        </p:txBody>
      </p:sp>
    </p:spTree>
    <p:extLst>
      <p:ext uri="{BB962C8B-B14F-4D97-AF65-F5344CB8AC3E}">
        <p14:creationId xmlns:p14="http://schemas.microsoft.com/office/powerpoint/2010/main" val="732057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57B995-136A-4A15-87A5-26420C3C1021}" type="slidenum">
              <a:rPr lang="en-US" smtClean="0"/>
              <a:pPr/>
              <a:t>3</a:t>
            </a:fld>
            <a:endParaRPr lang="en-US"/>
          </a:p>
        </p:txBody>
      </p:sp>
    </p:spTree>
    <p:extLst>
      <p:ext uri="{BB962C8B-B14F-4D97-AF65-F5344CB8AC3E}">
        <p14:creationId xmlns:p14="http://schemas.microsoft.com/office/powerpoint/2010/main" val="3937284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57B995-136A-4A15-87A5-26420C3C1021}" type="slidenum">
              <a:rPr lang="en-US" smtClean="0"/>
              <a:pPr/>
              <a:t>4</a:t>
            </a:fld>
            <a:endParaRPr lang="en-US"/>
          </a:p>
        </p:txBody>
      </p:sp>
    </p:spTree>
    <p:extLst>
      <p:ext uri="{BB962C8B-B14F-4D97-AF65-F5344CB8AC3E}">
        <p14:creationId xmlns:p14="http://schemas.microsoft.com/office/powerpoint/2010/main" val="2124427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57B995-136A-4A15-87A5-26420C3C1021}" type="slidenum">
              <a:rPr lang="en-US" smtClean="0"/>
              <a:pPr/>
              <a:t>5</a:t>
            </a:fld>
            <a:endParaRPr lang="en-US"/>
          </a:p>
        </p:txBody>
      </p:sp>
    </p:spTree>
    <p:extLst>
      <p:ext uri="{BB962C8B-B14F-4D97-AF65-F5344CB8AC3E}">
        <p14:creationId xmlns:p14="http://schemas.microsoft.com/office/powerpoint/2010/main" val="2492891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57B995-136A-4A15-87A5-26420C3C1021}" type="slidenum">
              <a:rPr lang="en-US" smtClean="0"/>
              <a:pPr/>
              <a:t>6</a:t>
            </a:fld>
            <a:endParaRPr lang="en-US"/>
          </a:p>
        </p:txBody>
      </p:sp>
    </p:spTree>
    <p:extLst>
      <p:ext uri="{BB962C8B-B14F-4D97-AF65-F5344CB8AC3E}">
        <p14:creationId xmlns:p14="http://schemas.microsoft.com/office/powerpoint/2010/main" val="3822894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57B995-136A-4A15-87A5-26420C3C1021}" type="slidenum">
              <a:rPr lang="en-US" smtClean="0"/>
              <a:pPr/>
              <a:t>7</a:t>
            </a:fld>
            <a:endParaRPr lang="en-US"/>
          </a:p>
        </p:txBody>
      </p:sp>
    </p:spTree>
    <p:extLst>
      <p:ext uri="{BB962C8B-B14F-4D97-AF65-F5344CB8AC3E}">
        <p14:creationId xmlns:p14="http://schemas.microsoft.com/office/powerpoint/2010/main" val="3271123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57B995-136A-4A15-87A5-26420C3C1021}" type="slidenum">
              <a:rPr lang="en-US" smtClean="0"/>
              <a:pPr/>
              <a:t>8</a:t>
            </a:fld>
            <a:endParaRPr lang="en-US"/>
          </a:p>
        </p:txBody>
      </p:sp>
    </p:spTree>
    <p:extLst>
      <p:ext uri="{BB962C8B-B14F-4D97-AF65-F5344CB8AC3E}">
        <p14:creationId xmlns:p14="http://schemas.microsoft.com/office/powerpoint/2010/main" val="15244507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57B995-136A-4A15-87A5-26420C3C1021}" type="slidenum">
              <a:rPr lang="en-US" smtClean="0"/>
              <a:pPr/>
              <a:t>9</a:t>
            </a:fld>
            <a:endParaRPr lang="en-US"/>
          </a:p>
        </p:txBody>
      </p:sp>
    </p:spTree>
    <p:extLst>
      <p:ext uri="{BB962C8B-B14F-4D97-AF65-F5344CB8AC3E}">
        <p14:creationId xmlns:p14="http://schemas.microsoft.com/office/powerpoint/2010/main" val="3793780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AAD347D-5ACD-4C99-B74B-A9C85AD731AF}" type="datetimeFigureOut">
              <a:rPr lang="en-US" smtClean="0"/>
              <a:t>4/18/2017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4/18/2017</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p>
        </p:txBody>
      </p:sp>
      <p:sp>
        <p:nvSpPr>
          <p:cNvPr id="4" name="Date Placeholder 3"/>
          <p:cNvSpPr>
            <a:spLocks noGrp="1"/>
          </p:cNvSpPr>
          <p:nvPr>
            <p:ph type="dt" sz="half" idx="10"/>
          </p:nvPr>
        </p:nvSpPr>
        <p:spPr/>
        <p:txBody>
          <a:bodyPr/>
          <a:lstStyle/>
          <a:p>
            <a:fld id="{4509A250-FF31-4206-8172-F9D3106AACB1}" type="datetimeFigureOut">
              <a:rPr lang="en-US" smtClean="0"/>
              <a:t>4/18/2017</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4/18/2017</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a:defRPr lang="en-US" sz="1400" cap="small" dirty="0" smtClean="0">
                <a:solidFill>
                  <a:schemeClr val="bg2">
                    <a:lumMod val="40000"/>
                    <a:lumOff val="60000"/>
                  </a:schemeClr>
                </a:solidFill>
                <a:latin typeface="+mj-lt"/>
                <a:ea typeface="+mj-ea"/>
                <a:cs typeface="+mj-cs"/>
              </a:defRPr>
            </a:lvl1pPr>
          </a:lstStyle>
          <a:p>
            <a:pPr marL="0" lvl="0" indent="0">
              <a:buNone/>
            </a:pPr>
            <a:r>
              <a:rPr lang="en-US"/>
              <a:t>Edit Master text styles</a:t>
            </a: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4/18/2017</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3276600"/>
          </a:xfrm>
        </p:spPr>
        <p:txBody>
          <a:bodyPr/>
          <a:lstStyle>
            <a:lvl1pPr>
              <a:defRPr sz="4800"/>
            </a:lvl1pPr>
          </a:lstStyle>
          <a:p>
            <a:r>
              <a:rPr lang="en-US"/>
              <a:t>Click to edit Master title style</a:t>
            </a:r>
          </a:p>
        </p:txBody>
      </p:sp>
      <p:sp>
        <p:nvSpPr>
          <p:cNvPr id="4" name="Date Placeholder 3"/>
          <p:cNvSpPr>
            <a:spLocks noGrp="1"/>
          </p:cNvSpPr>
          <p:nvPr>
            <p:ph type="dt" sz="half" idx="10"/>
          </p:nvPr>
        </p:nvSpPr>
        <p:spPr/>
        <p:txBody>
          <a:bodyPr/>
          <a:lstStyle/>
          <a:p>
            <a:fld id="{4509A250-FF31-4206-8172-F9D3106AACB1}" type="datetimeFigureOut">
              <a:rPr lang="en-US" smtClean="0"/>
              <a:t>4/18/2017</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
        <p:nvSpPr>
          <p:cNvPr id="8" name="Text Placeholder 3"/>
          <p:cNvSpPr>
            <a:spLocks noGrp="1"/>
          </p:cNvSpPr>
          <p:nvPr>
            <p:ph type="body" sz="half" idx="2"/>
          </p:nvPr>
        </p:nvSpPr>
        <p:spPr>
          <a:xfrm>
            <a:off x="1574801" y="4953000"/>
            <a:ext cx="7999315" cy="1074057"/>
          </a:xfrm>
        </p:spPr>
        <p:txBody>
          <a:bodyPr anchor="t">
            <a:normAutofit/>
          </a:bodyPr>
          <a:lstStyle>
            <a:lvl1pPr marL="0" indent="0">
              <a:buNone/>
              <a:defRPr lang="en-US" sz="1800" b="0" i="0" kern="1200" dirty="0" smtClean="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4033" y="3316513"/>
            <a:ext cx="801912" cy="1969770"/>
          </a:xfrm>
          <a:prstGeom prst="rect">
            <a:avLst/>
          </a:prstGeom>
          <a:noFill/>
        </p:spPr>
        <p:txBody>
          <a:bodyPr wrap="square" rtlCol="0">
            <a:spAutoFit/>
          </a:bodyPr>
          <a:lstStyle>
            <a:defPPr>
              <a:defRPr lang="en-US"/>
            </a:defPPr>
            <a:lvl1pPr lvl="0"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p>
        </p:txBody>
      </p:sp>
      <p:sp>
        <p:nvSpPr>
          <p:cNvPr id="4" name="Date Placeholder 3"/>
          <p:cNvSpPr>
            <a:spLocks noGrp="1"/>
          </p:cNvSpPr>
          <p:nvPr>
            <p:ph type="dt" sz="half" idx="10"/>
          </p:nvPr>
        </p:nvSpPr>
        <p:spPr/>
        <p:txBody>
          <a:bodyPr/>
          <a:lstStyle/>
          <a:p>
            <a:fld id="{4509A250-FF31-4206-8172-F9D3106AACB1}" type="datetimeFigureOut">
              <a:rPr lang="en-US" smtClean="0"/>
              <a:t>4/18/2017</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
        <p:nvSpPr>
          <p:cNvPr id="10" name="Text Placeholder 3"/>
          <p:cNvSpPr>
            <a:spLocks noGrp="1"/>
          </p:cNvSpPr>
          <p:nvPr>
            <p:ph type="body" sz="half" idx="2"/>
          </p:nvPr>
        </p:nvSpPr>
        <p:spPr>
          <a:xfrm>
            <a:off x="1154954" y="4350657"/>
            <a:ext cx="8825659" cy="16764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3" name="Text Placeholder 3"/>
          <p:cNvSpPr>
            <a:spLocks noGrp="1"/>
          </p:cNvSpPr>
          <p:nvPr>
            <p:ph type="body" sz="half" idx="13"/>
          </p:nvPr>
        </p:nvSpPr>
        <p:spPr>
          <a:xfrm>
            <a:off x="1154953" y="3848610"/>
            <a:ext cx="8825659" cy="588517"/>
          </a:xfrm>
        </p:spPr>
        <p:txBody>
          <a:bodyPr anchor="b">
            <a:normAutofit/>
          </a:bodyPr>
          <a:lstStyle>
            <a:lvl1pPr marL="0" indent="0" algn="l" defTabSz="457200" rtl="0" eaLnBrk="1" latinLnBrk="0" hangingPunct="1">
              <a:buNone/>
              <a:defRPr lang="en-US" sz="3600" b="0" i="0" kern="1200" cap="none" dirty="0" smtClean="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3"/>
          <p:cNvSpPr>
            <a:spLocks noGrp="1"/>
          </p:cNvSpPr>
          <p:nvPr>
            <p:ph type="dt" sz="half" idx="10"/>
          </p:nvPr>
        </p:nvSpPr>
        <p:spPr/>
        <p:txBody>
          <a:bodyPr/>
          <a:lstStyle/>
          <a:p>
            <a:fld id="{4509A250-FF31-4206-8172-F9D3106AACB1}" type="datetimeFigureOut">
              <a:rPr lang="en-US" smtClean="0"/>
              <a:t>4/18/2017</a:t>
            </a:fld>
            <a:endParaRPr lang="en-US" dirty="0"/>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9" name="Picture Placeholder 2"/>
          <p:cNvSpPr>
            <a:spLocks noGrp="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30" name="Picture Placeholder 2"/>
          <p:cNvSpPr>
            <a:spLocks noGrp="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31" name="Picture Placeholder 2"/>
          <p:cNvSpPr>
            <a:spLocks noGrp="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4/18/2017</a:t>
            </a:fld>
            <a:endParaRPr lang="en-US" dirty="0"/>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4/18/2017</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652463" y="430213"/>
            <a:ext cx="7423149" cy="5826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4/18/2017</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smtClean="0"/>
              <a:t>4/18/2017</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4/18/2017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96027F-7875-4030-9381-8BD8C4F21935}" type="datetimeFigureOut">
              <a:rPr lang="en-US" smtClean="0"/>
              <a:t>4/18/2017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96027F-7875-4030-9381-8BD8C4F21935}" type="datetimeFigureOut">
              <a:rPr lang="en-US" smtClean="0"/>
              <a:t>4/18/2017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Date Placeholder 2"/>
          <p:cNvSpPr>
            <a:spLocks noGrp="1"/>
          </p:cNvSpPr>
          <p:nvPr>
            <p:ph type="dt" sz="half" idx="10"/>
          </p:nvPr>
        </p:nvSpPr>
        <p:spPr/>
        <p:txBody>
          <a:bodyPr/>
          <a:lstStyle/>
          <a:p>
            <a:fld id="{4509A250-FF31-4206-8172-F9D3106AACB1}" type="datetimeFigureOut">
              <a:rPr lang="en-US" smtClean="0"/>
              <a:t>4/18/2017</a:t>
            </a:fld>
            <a:endParaRPr lang="en-US" dirty="0"/>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4/18/2017</a:t>
            </a:fld>
            <a:endParaRPr lang="en-US" dirty="0"/>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smtClean="0"/>
              <a:t>4/18/2017</a:t>
            </a:fld>
            <a:endParaRPr lang="en-US" dirty="0"/>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4/18/2017</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5.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smtClean="0"/>
              <a:t>4/18/2017</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3" r:id="rId14"/>
    <p:sldLayoutId id="2147483665" r:id="rId15"/>
    <p:sldLayoutId id="2147483669" r:id="rId16"/>
    <p:sldLayoutId id="2147483670" r:id="rId17"/>
    <p:sldLayoutId id="2147483658" r:id="rId18"/>
    <p:sldLayoutId id="2147483659" r:id="rId19"/>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ct val="20000"/>
        </a:spcBef>
        <a:spcAft>
          <a:spcPts val="60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ct val="20000"/>
        </a:spcBef>
        <a:spcAft>
          <a:spcPts val="60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ct val="20000"/>
        </a:spcBef>
        <a:spcAft>
          <a:spcPts val="60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ct val="20000"/>
        </a:spcBef>
        <a:spcAft>
          <a:spcPts val="60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ilo.or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a:spLocks noGrp="1"/>
          </p:cNvSpPr>
          <p:nvPr>
            <p:ph type="ctrTitle"/>
          </p:nvPr>
        </p:nvSpPr>
        <p:spPr>
          <a:xfrm>
            <a:off x="3784209" y="2395026"/>
            <a:ext cx="8407791" cy="1473590"/>
          </a:xfrm>
        </p:spPr>
        <p:txBody>
          <a:bodyPr/>
          <a:lstStyle/>
          <a:p>
            <a:pPr algn="ctr"/>
            <a:r>
              <a:rPr lang="en-US" b="1" i="1" u="sng" dirty="0"/>
              <a:t>DayWorkers</a:t>
            </a:r>
            <a:r>
              <a:rPr lang="en-US" b="1" u="sng" dirty="0"/>
              <a:t>365.</a:t>
            </a:r>
          </a:p>
        </p:txBody>
      </p:sp>
      <p:pic>
        <p:nvPicPr>
          <p:cNvPr id="14" name="Picture 13"/>
          <p:cNvPicPr>
            <a:picLocks noChangeAspect="1"/>
          </p:cNvPicPr>
          <p:nvPr/>
        </p:nvPicPr>
        <p:blipFill>
          <a:blip r:embed="rId3"/>
          <a:stretch>
            <a:fillRect/>
          </a:stretch>
        </p:blipFill>
        <p:spPr>
          <a:xfrm>
            <a:off x="0" y="0"/>
            <a:ext cx="3784209" cy="3200400"/>
          </a:xfrm>
          <a:prstGeom prst="rect">
            <a:avLst/>
          </a:prstGeom>
          <a:ln>
            <a:noFill/>
          </a:ln>
          <a:effectLst>
            <a:outerShdw blurRad="292100" dist="139700" dir="2700000" algn="tl" rotWithShape="0">
              <a:srgbClr val="333333">
                <a:alpha val="65000"/>
              </a:srgbClr>
            </a:outerShdw>
          </a:effectLst>
        </p:spPr>
      </p:pic>
      <p:pic>
        <p:nvPicPr>
          <p:cNvPr id="16" name="Picture 15"/>
          <p:cNvPicPr>
            <a:picLocks noChangeAspect="1"/>
          </p:cNvPicPr>
          <p:nvPr/>
        </p:nvPicPr>
        <p:blipFill>
          <a:blip r:embed="rId4"/>
          <a:stretch>
            <a:fillRect/>
          </a:stretch>
        </p:blipFill>
        <p:spPr>
          <a:xfrm>
            <a:off x="0" y="3200400"/>
            <a:ext cx="3784209" cy="36576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4698" y="438914"/>
            <a:ext cx="9404723" cy="827178"/>
          </a:xfrm>
        </p:spPr>
        <p:txBody>
          <a:bodyPr/>
          <a:lstStyle/>
          <a:p>
            <a:r>
              <a:rPr lang="en-US" dirty="0"/>
              <a:t>The Team</a:t>
            </a:r>
          </a:p>
        </p:txBody>
      </p:sp>
      <p:sp>
        <p:nvSpPr>
          <p:cNvPr id="4" name="Rectangle 3"/>
          <p:cNvSpPr/>
          <p:nvPr/>
        </p:nvSpPr>
        <p:spPr>
          <a:xfrm>
            <a:off x="5128591" y="1569334"/>
            <a:ext cx="2080592"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Paul Kaiza</a:t>
            </a:r>
          </a:p>
          <a:p>
            <a:pPr algn="ctr"/>
            <a:r>
              <a:rPr lang="en-US" b="1" dirty="0"/>
              <a:t>(Founder &amp; CEO) </a:t>
            </a:r>
          </a:p>
        </p:txBody>
      </p:sp>
      <p:sp>
        <p:nvSpPr>
          <p:cNvPr id="8" name="Rectangle 7"/>
          <p:cNvSpPr/>
          <p:nvPr/>
        </p:nvSpPr>
        <p:spPr>
          <a:xfrm>
            <a:off x="5128591" y="4471440"/>
            <a:ext cx="2080592"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Denis Msunga</a:t>
            </a:r>
          </a:p>
          <a:p>
            <a:pPr algn="ctr"/>
            <a:r>
              <a:rPr lang="en-US" b="1" dirty="0"/>
              <a:t>(HRM) </a:t>
            </a:r>
          </a:p>
        </p:txBody>
      </p:sp>
      <p:sp>
        <p:nvSpPr>
          <p:cNvPr id="9" name="Rectangle 8"/>
          <p:cNvSpPr/>
          <p:nvPr/>
        </p:nvSpPr>
        <p:spPr>
          <a:xfrm>
            <a:off x="3048000" y="4463645"/>
            <a:ext cx="1815548"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Amos Samwel</a:t>
            </a:r>
          </a:p>
          <a:p>
            <a:pPr algn="ctr"/>
            <a:r>
              <a:rPr lang="en-US" b="1" dirty="0"/>
              <a:t>(Op Manager) </a:t>
            </a:r>
          </a:p>
        </p:txBody>
      </p:sp>
      <p:sp>
        <p:nvSpPr>
          <p:cNvPr id="10" name="Rectangle 9"/>
          <p:cNvSpPr/>
          <p:nvPr/>
        </p:nvSpPr>
        <p:spPr>
          <a:xfrm>
            <a:off x="5128591" y="3099840"/>
            <a:ext cx="2080592"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Msafiri Lwihula </a:t>
            </a:r>
          </a:p>
          <a:p>
            <a:pPr algn="ctr"/>
            <a:r>
              <a:rPr lang="en-US" dirty="0"/>
              <a:t>(</a:t>
            </a:r>
            <a:r>
              <a:rPr lang="en-US" b="1" dirty="0"/>
              <a:t>COO</a:t>
            </a:r>
            <a:r>
              <a:rPr lang="en-US" dirty="0"/>
              <a:t>)</a:t>
            </a:r>
          </a:p>
        </p:txBody>
      </p:sp>
      <p:sp>
        <p:nvSpPr>
          <p:cNvPr id="11" name="Rectangle 10"/>
          <p:cNvSpPr/>
          <p:nvPr/>
        </p:nvSpPr>
        <p:spPr>
          <a:xfrm>
            <a:off x="7474226" y="4471440"/>
            <a:ext cx="1948071"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Ema Masingisa</a:t>
            </a:r>
          </a:p>
          <a:p>
            <a:pPr algn="ctr"/>
            <a:r>
              <a:rPr lang="en-US" b="1" dirty="0"/>
              <a:t>(Finance Mgr)</a:t>
            </a:r>
          </a:p>
        </p:txBody>
      </p:sp>
      <p:cxnSp>
        <p:nvCxnSpPr>
          <p:cNvPr id="13" name="Straight Connector 12"/>
          <p:cNvCxnSpPr>
            <a:stCxn id="4" idx="2"/>
            <a:endCxn id="10" idx="0"/>
          </p:cNvCxnSpPr>
          <p:nvPr/>
        </p:nvCxnSpPr>
        <p:spPr>
          <a:xfrm>
            <a:off x="6168887" y="2483734"/>
            <a:ext cx="0" cy="616106"/>
          </a:xfrm>
          <a:prstGeom prst="line">
            <a:avLst/>
          </a:prstGeom>
          <a:ln w="25400">
            <a:solidFill>
              <a:schemeClr val="tx1">
                <a:alpha val="64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0" idx="2"/>
            <a:endCxn id="8" idx="0"/>
          </p:cNvCxnSpPr>
          <p:nvPr/>
        </p:nvCxnSpPr>
        <p:spPr>
          <a:xfrm>
            <a:off x="6168887" y="4014240"/>
            <a:ext cx="0" cy="457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8" idx="3"/>
            <a:endCxn id="11" idx="1"/>
          </p:cNvCxnSpPr>
          <p:nvPr/>
        </p:nvCxnSpPr>
        <p:spPr>
          <a:xfrm>
            <a:off x="7209183" y="4928640"/>
            <a:ext cx="26504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9" idx="3"/>
            <a:endCxn id="8" idx="1"/>
          </p:cNvCxnSpPr>
          <p:nvPr/>
        </p:nvCxnSpPr>
        <p:spPr>
          <a:xfrm>
            <a:off x="4863548" y="4920845"/>
            <a:ext cx="265043" cy="779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7474226" y="1582752"/>
            <a:ext cx="1948071" cy="90098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t>Board of Directors </a:t>
            </a:r>
          </a:p>
        </p:txBody>
      </p:sp>
      <p:cxnSp>
        <p:nvCxnSpPr>
          <p:cNvPr id="25" name="Straight Connector 24"/>
          <p:cNvCxnSpPr>
            <a:cxnSpLocks/>
            <a:stCxn id="21" idx="1"/>
          </p:cNvCxnSpPr>
          <p:nvPr/>
        </p:nvCxnSpPr>
        <p:spPr>
          <a:xfrm flipH="1">
            <a:off x="6168887" y="2033243"/>
            <a:ext cx="130533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4842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a:spLocks noGrp="1"/>
          </p:cNvSpPr>
          <p:nvPr>
            <p:ph type="title"/>
          </p:nvPr>
        </p:nvSpPr>
        <p:spPr>
          <a:xfrm>
            <a:off x="646111" y="214179"/>
            <a:ext cx="9404723" cy="514690"/>
          </a:xfrm>
        </p:spPr>
        <p:txBody>
          <a:bodyPr/>
          <a:lstStyle/>
          <a:p>
            <a:r>
              <a:rPr lang="en-US" dirty="0"/>
              <a:t>Resource Requirements.</a:t>
            </a:r>
          </a:p>
        </p:txBody>
      </p:sp>
      <p:sp>
        <p:nvSpPr>
          <p:cNvPr id="5" name="Rectangle 4"/>
          <p:cNvSpPr>
            <a:spLocks noGrp="1"/>
          </p:cNvSpPr>
          <p:nvPr>
            <p:ph idx="1"/>
          </p:nvPr>
        </p:nvSpPr>
        <p:spPr>
          <a:xfrm>
            <a:off x="546721" y="914399"/>
            <a:ext cx="10836897" cy="5658679"/>
          </a:xfrm>
        </p:spPr>
        <p:txBody>
          <a:bodyPr>
            <a:normAutofit/>
          </a:bodyPr>
          <a:lstStyle/>
          <a:p>
            <a:r>
              <a:rPr lang="en-US" sz="1600" dirty="0"/>
              <a:t>The successful launching of the solution will depend on the availability of the following resources:</a:t>
            </a:r>
          </a:p>
          <a:p>
            <a:pPr lvl="1"/>
            <a:r>
              <a:rPr lang="en-US" sz="1600" dirty="0"/>
              <a:t>Personnel.</a:t>
            </a:r>
          </a:p>
          <a:p>
            <a:pPr marL="457200" lvl="1" indent="0">
              <a:buNone/>
            </a:pPr>
            <a:r>
              <a:rPr lang="en-US" sz="1600" dirty="0"/>
              <a:t> To start the business we will require five full time committed people as follows:</a:t>
            </a:r>
          </a:p>
          <a:p>
            <a:pPr lvl="1">
              <a:buFont typeface="Wingdings" panose="05000000000000000000" pitchFamily="2" charset="2"/>
              <a:buChar char="Ø"/>
            </a:pPr>
            <a:r>
              <a:rPr lang="en-US" sz="1600" dirty="0"/>
              <a:t>CEO:  Lead strategies development and implementation of short and  long term plans in accordance to company’s strategies.</a:t>
            </a:r>
          </a:p>
          <a:p>
            <a:pPr lvl="1">
              <a:buFont typeface="Wingdings" panose="05000000000000000000" pitchFamily="2" charset="2"/>
              <a:buChar char="Ø"/>
            </a:pPr>
            <a:r>
              <a:rPr lang="en-US" sz="1600" dirty="0"/>
              <a:t>COO: Overseeing the operations of the whole company. </a:t>
            </a:r>
          </a:p>
          <a:p>
            <a:pPr lvl="1">
              <a:buFont typeface="Wingdings" panose="05000000000000000000" pitchFamily="2" charset="2"/>
              <a:buChar char="Ø"/>
            </a:pPr>
            <a:r>
              <a:rPr lang="en-US" sz="1600" dirty="0"/>
              <a:t>Operational Manager</a:t>
            </a:r>
            <a:r>
              <a:rPr lang="en-US" sz="1600" b="1" dirty="0"/>
              <a:t>: </a:t>
            </a:r>
            <a:r>
              <a:rPr lang="en-US" sz="1600" dirty="0"/>
              <a:t>Managing daily  operations of the company.</a:t>
            </a:r>
          </a:p>
          <a:p>
            <a:pPr lvl="1">
              <a:buFont typeface="Wingdings" panose="05000000000000000000" pitchFamily="2" charset="2"/>
              <a:buChar char="Ø"/>
            </a:pPr>
            <a:r>
              <a:rPr lang="en-US" sz="1600" dirty="0"/>
              <a:t>Human Resources Manager: Recruiting and hiring employees and overseeing compensation, benefits administration and all processes related to the people side of a business.</a:t>
            </a:r>
            <a:endParaRPr lang="en-US" sz="1600" b="1" dirty="0"/>
          </a:p>
          <a:p>
            <a:pPr lvl="1">
              <a:buFont typeface="Wingdings" panose="05000000000000000000" pitchFamily="2" charset="2"/>
              <a:buChar char="Ø"/>
            </a:pPr>
            <a:r>
              <a:rPr lang="en-US" sz="1600" dirty="0"/>
              <a:t>Finance Manager:  Overseeing the flow of cash and financial instruments, Preparing reports as required by law, regulations or company policies and Ensuring compliance with applicable laws and procedures</a:t>
            </a:r>
          </a:p>
          <a:p>
            <a:pPr lvl="1"/>
            <a:r>
              <a:rPr lang="en-US" sz="1600" dirty="0"/>
              <a:t>Technology. </a:t>
            </a:r>
          </a:p>
          <a:p>
            <a:pPr marL="457200" lvl="1" indent="0">
              <a:buNone/>
            </a:pPr>
            <a:r>
              <a:rPr lang="en-US" sz="1600" dirty="0"/>
              <a:t>Well designed platform should be implemented to support the concept efficiently. The palatiform should be user friendly and flexible enough to support </a:t>
            </a:r>
            <a:r>
              <a:rPr lang="en-US" sz="1700" dirty="0"/>
              <a:t>any  change to support the business.</a:t>
            </a:r>
            <a:endParaRPr lang="en-US" dirty="0"/>
          </a:p>
        </p:txBody>
      </p:sp>
    </p:spTree>
    <p:extLst>
      <p:ext uri="{BB962C8B-B14F-4D97-AF65-F5344CB8AC3E}">
        <p14:creationId xmlns:p14="http://schemas.microsoft.com/office/powerpoint/2010/main" val="1760414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a:spLocks noGrp="1"/>
          </p:cNvSpPr>
          <p:nvPr>
            <p:ph type="title"/>
          </p:nvPr>
        </p:nvSpPr>
        <p:spPr>
          <a:xfrm>
            <a:off x="646111" y="452718"/>
            <a:ext cx="9404723" cy="673717"/>
          </a:xfrm>
        </p:spPr>
        <p:txBody>
          <a:bodyPr/>
          <a:lstStyle/>
          <a:p>
            <a:r>
              <a:rPr lang="en-US" dirty="0"/>
              <a:t>Resource Requirements. Cont..</a:t>
            </a:r>
          </a:p>
        </p:txBody>
      </p:sp>
      <p:sp>
        <p:nvSpPr>
          <p:cNvPr id="5" name="Rectangle 4"/>
          <p:cNvSpPr>
            <a:spLocks noGrp="1"/>
          </p:cNvSpPr>
          <p:nvPr>
            <p:ph idx="1"/>
          </p:nvPr>
        </p:nvSpPr>
        <p:spPr>
          <a:xfrm>
            <a:off x="646111" y="1298713"/>
            <a:ext cx="10836897" cy="4620824"/>
          </a:xfrm>
        </p:spPr>
        <p:txBody>
          <a:bodyPr>
            <a:normAutofit/>
          </a:bodyPr>
          <a:lstStyle/>
          <a:p>
            <a:pPr lvl="1" algn="just"/>
            <a:r>
              <a:rPr lang="en-US" sz="1600" dirty="0"/>
              <a:t>Finances</a:t>
            </a:r>
          </a:p>
          <a:p>
            <a:pPr marL="457200" lvl="1" indent="0" algn="just">
              <a:buNone/>
            </a:pPr>
            <a:r>
              <a:rPr lang="en-US" sz="1600" dirty="0"/>
              <a:t>We should be well abled on the financial side so that we can deploy the solution efficiently. There should be the capital budget of about  50,000 USD and the Operation budget of around 20,000 USD to accommodate the successful implementation and operations for six months. </a:t>
            </a:r>
          </a:p>
          <a:p>
            <a:pPr marL="457200" lvl="1" indent="0" algn="just">
              <a:buNone/>
            </a:pPr>
            <a:r>
              <a:rPr lang="en-US" sz="1600" dirty="0"/>
              <a:t> The  required capital amount which mentioned above, will be utilized to develop the platform, setting up the appropriate business environment which including getting business license and other permits and to support several commercial activities before and after launching the service. </a:t>
            </a:r>
          </a:p>
          <a:p>
            <a:pPr lvl="1" algn="just"/>
            <a:r>
              <a:rPr lang="en-US" sz="1600" dirty="0"/>
              <a:t>Promotion</a:t>
            </a:r>
          </a:p>
          <a:p>
            <a:pPr marL="457200" lvl="1" indent="0" algn="just">
              <a:buNone/>
            </a:pPr>
            <a:r>
              <a:rPr lang="en-US" sz="1600" dirty="0"/>
              <a:t>To create the massive awareness of the our solution around the global we will use all advertising channels like other companies such as social media (we will set up different social media accounts, radio, television, workshops and billboards. </a:t>
            </a:r>
          </a:p>
          <a:p>
            <a:pPr marL="457200" lvl="1" indent="0">
              <a:buNone/>
            </a:pPr>
            <a:endParaRPr lang="en-US" sz="1600" dirty="0"/>
          </a:p>
          <a:p>
            <a:pPr marL="457200" lvl="1" indent="0">
              <a:buNone/>
            </a:pP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a:spLocks noGrp="1"/>
          </p:cNvSpPr>
          <p:nvPr>
            <p:ph type="title"/>
          </p:nvPr>
        </p:nvSpPr>
        <p:spPr>
          <a:xfrm>
            <a:off x="646111" y="452718"/>
            <a:ext cx="10856777" cy="810598"/>
          </a:xfrm>
        </p:spPr>
        <p:txBody>
          <a:bodyPr/>
          <a:lstStyle/>
          <a:p>
            <a:r>
              <a:rPr lang="en-US" dirty="0"/>
              <a:t>Financial Plan</a:t>
            </a:r>
          </a:p>
        </p:txBody>
      </p:sp>
      <p:graphicFrame>
        <p:nvGraphicFramePr>
          <p:cNvPr id="6" name="Content Placeholder 1"/>
          <p:cNvGraphicFramePr>
            <a:graphicFrameLocks noGrp="1"/>
          </p:cNvGraphicFramePr>
          <p:nvPr>
            <p:ph idx="1"/>
            <p:extLst>
              <p:ext uri="{D42A27DB-BD31-4B8C-83A1-F6EECF244321}">
                <p14:modId xmlns:p14="http://schemas.microsoft.com/office/powerpoint/2010/main" val="142876962"/>
              </p:ext>
            </p:extLst>
          </p:nvPr>
        </p:nvGraphicFramePr>
        <p:xfrm>
          <a:off x="534905" y="1263316"/>
          <a:ext cx="10967983" cy="4860998"/>
        </p:xfrm>
        <a:graphic>
          <a:graphicData uri="http://schemas.openxmlformats.org/drawingml/2006/table">
            <a:tbl>
              <a:tblPr firstRow="1" bandRow="1">
                <a:tableStyleId>{9D7B26C5-4107-4FEC-AEDC-1716B250A1EF}</a:tableStyleId>
              </a:tblPr>
              <a:tblGrid>
                <a:gridCol w="3759650">
                  <a:extLst>
                    <a:ext uri="{9D8B030D-6E8A-4147-A177-3AD203B41FA5}">
                      <a16:colId xmlns:a16="http://schemas.microsoft.com/office/drawing/2014/main" val="4253629538"/>
                    </a:ext>
                  </a:extLst>
                </a:gridCol>
                <a:gridCol w="2809832">
                  <a:extLst>
                    <a:ext uri="{9D8B030D-6E8A-4147-A177-3AD203B41FA5}">
                      <a16:colId xmlns:a16="http://schemas.microsoft.com/office/drawing/2014/main" val="1434134607"/>
                    </a:ext>
                  </a:extLst>
                </a:gridCol>
                <a:gridCol w="2407916">
                  <a:extLst>
                    <a:ext uri="{9D8B030D-6E8A-4147-A177-3AD203B41FA5}">
                      <a16:colId xmlns:a16="http://schemas.microsoft.com/office/drawing/2014/main" val="2490597325"/>
                    </a:ext>
                  </a:extLst>
                </a:gridCol>
                <a:gridCol w="1990585">
                  <a:extLst>
                    <a:ext uri="{9D8B030D-6E8A-4147-A177-3AD203B41FA5}">
                      <a16:colId xmlns:a16="http://schemas.microsoft.com/office/drawing/2014/main" val="3360448577"/>
                    </a:ext>
                  </a:extLst>
                </a:gridCol>
              </a:tblGrid>
              <a:tr h="434198">
                <a:tc>
                  <a:txBody>
                    <a:bodyPr/>
                    <a:lstStyle/>
                    <a:p>
                      <a:pPr algn="just"/>
                      <a:r>
                        <a:rPr lang="en-US" sz="1600" dirty="0"/>
                        <a:t>Years :</a:t>
                      </a:r>
                      <a:endParaRPr lang="en-US" sz="1600" b="1" dirty="0"/>
                    </a:p>
                  </a:txBody>
                  <a:tcPr/>
                </a:tc>
                <a:tc>
                  <a:txBody>
                    <a:bodyPr/>
                    <a:lstStyle/>
                    <a:p>
                      <a:pPr algn="just"/>
                      <a:r>
                        <a:rPr lang="en-US" sz="1600" dirty="0"/>
                        <a:t>Year one </a:t>
                      </a:r>
                      <a:endParaRPr lang="en-US" sz="1600" b="1" dirty="0"/>
                    </a:p>
                  </a:txBody>
                  <a:tcPr/>
                </a:tc>
                <a:tc>
                  <a:txBody>
                    <a:bodyPr/>
                    <a:lstStyle/>
                    <a:p>
                      <a:pPr algn="just"/>
                      <a:r>
                        <a:rPr lang="en-US" sz="1600" dirty="0"/>
                        <a:t>Year two </a:t>
                      </a:r>
                      <a:endParaRPr lang="en-US" sz="1600" b="1" dirty="0"/>
                    </a:p>
                  </a:txBody>
                  <a:tcPr/>
                </a:tc>
                <a:tc>
                  <a:txBody>
                    <a:bodyPr/>
                    <a:lstStyle/>
                    <a:p>
                      <a:pPr algn="just"/>
                      <a:r>
                        <a:rPr lang="en-US" sz="1600" dirty="0"/>
                        <a:t>Year three </a:t>
                      </a:r>
                      <a:endParaRPr lang="en-US" sz="1600" b="1" dirty="0"/>
                    </a:p>
                  </a:txBody>
                  <a:tcPr/>
                </a:tc>
                <a:extLst>
                  <a:ext uri="{0D108BD9-81ED-4DB2-BD59-A6C34878D82A}">
                    <a16:rowId xmlns:a16="http://schemas.microsoft.com/office/drawing/2014/main" val="339893580"/>
                  </a:ext>
                </a:extLst>
              </a:tr>
              <a:tr h="396329">
                <a:tc>
                  <a:txBody>
                    <a:bodyPr/>
                    <a:lstStyle/>
                    <a:p>
                      <a:pPr algn="l"/>
                      <a:r>
                        <a:rPr lang="en-US" sz="1600" baseline="0" dirty="0"/>
                        <a:t>Free Job Seekers Users: </a:t>
                      </a:r>
                      <a:endParaRPr lang="en-US" sz="1600" b="1" baseline="0" dirty="0"/>
                    </a:p>
                  </a:txBody>
                  <a:tcPr>
                    <a:solidFill>
                      <a:schemeClr val="accent5">
                        <a:lumMod val="75000"/>
                        <a:alpha val="20000"/>
                      </a:schemeClr>
                    </a:solidFill>
                  </a:tcPr>
                </a:tc>
                <a:tc>
                  <a:txBody>
                    <a:bodyPr/>
                    <a:lstStyle/>
                    <a:p>
                      <a:pPr algn="l"/>
                      <a:r>
                        <a:rPr lang="en-US" sz="1600" dirty="0"/>
                        <a:t>4,000,000 Users </a:t>
                      </a:r>
                    </a:p>
                  </a:txBody>
                  <a:tcPr>
                    <a:solidFill>
                      <a:schemeClr val="accent5">
                        <a:lumMod val="75000"/>
                        <a:alpha val="20000"/>
                      </a:schemeClr>
                    </a:solidFill>
                  </a:tcPr>
                </a:tc>
                <a:tc>
                  <a:txBody>
                    <a:bodyPr/>
                    <a:lstStyle/>
                    <a:p>
                      <a:pPr algn="l"/>
                      <a:r>
                        <a:rPr lang="en-US" sz="1600" dirty="0"/>
                        <a:t>8,000,000 Users </a:t>
                      </a:r>
                    </a:p>
                  </a:txBody>
                  <a:tcPr>
                    <a:solidFill>
                      <a:schemeClr val="accent5">
                        <a:lumMod val="75000"/>
                        <a:alpha val="20000"/>
                      </a:schemeClr>
                    </a:solidFill>
                  </a:tcPr>
                </a:tc>
                <a:tc>
                  <a:txBody>
                    <a:bodyPr/>
                    <a:lstStyle/>
                    <a:p>
                      <a:pPr algn="l"/>
                      <a:r>
                        <a:rPr lang="en-US" sz="1600" dirty="0"/>
                        <a:t>16,000,000 Users </a:t>
                      </a:r>
                    </a:p>
                  </a:txBody>
                  <a:tcPr>
                    <a:solidFill>
                      <a:schemeClr val="accent5">
                        <a:lumMod val="75000"/>
                        <a:alpha val="20000"/>
                      </a:schemeClr>
                    </a:solidFill>
                  </a:tcPr>
                </a:tc>
                <a:extLst>
                  <a:ext uri="{0D108BD9-81ED-4DB2-BD59-A6C34878D82A}">
                    <a16:rowId xmlns:a16="http://schemas.microsoft.com/office/drawing/2014/main" val="1483926272"/>
                  </a:ext>
                </a:extLst>
              </a:tr>
              <a:tr h="623214">
                <a:tc>
                  <a:txBody>
                    <a:bodyPr/>
                    <a:lstStyle/>
                    <a:p>
                      <a:pPr algn="l"/>
                      <a:r>
                        <a:rPr lang="en-US" sz="1600" dirty="0"/>
                        <a:t>Premium Job Seekers Users:</a:t>
                      </a:r>
                    </a:p>
                    <a:p>
                      <a:pPr algn="l"/>
                      <a:r>
                        <a:rPr lang="en-US" sz="1600" dirty="0"/>
                        <a:t>(10$ @) </a:t>
                      </a:r>
                      <a:endParaRPr lang="en-US" sz="16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dirty="0">
                          <a:ln>
                            <a:noFill/>
                          </a:ln>
                          <a:effectLst/>
                          <a:uLnTx/>
                          <a:uFillTx/>
                        </a:rPr>
                        <a:t>500,000 Users </a:t>
                      </a:r>
                      <a:endParaRPr kumimoji="0" lang="en-US" sz="1600" b="0" i="0" u="none" strike="noStrike" kern="1200" cap="none" spc="0" normalizeH="0" baseline="0" noProof="0" dirty="0">
                        <a:ln>
                          <a:noFill/>
                        </a:ln>
                        <a:solidFill>
                          <a:prstClr val="white"/>
                        </a:solidFill>
                        <a:effectLst/>
                        <a:uLnTx/>
                        <a:uFillTx/>
                        <a:latin typeface="Century"/>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mn-lt"/>
                          <a:ea typeface="+mn-ea"/>
                          <a:cs typeface="+mn-cs"/>
                        </a:rPr>
                        <a:t>1,000,000 Users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mn-lt"/>
                          <a:ea typeface="+mn-ea"/>
                          <a:cs typeface="+mn-cs"/>
                        </a:rPr>
                        <a:t>3,000,000 Users </a:t>
                      </a:r>
                    </a:p>
                  </a:txBody>
                  <a:tcPr/>
                </a:tc>
                <a:extLst>
                  <a:ext uri="{0D108BD9-81ED-4DB2-BD59-A6C34878D82A}">
                    <a16:rowId xmlns:a16="http://schemas.microsoft.com/office/drawing/2014/main" val="2381394815"/>
                  </a:ext>
                </a:extLst>
              </a:tr>
              <a:tr h="434198">
                <a:tc>
                  <a:txBody>
                    <a:bodyPr/>
                    <a:lstStyle/>
                    <a:p>
                      <a:pPr algn="l"/>
                      <a:r>
                        <a:rPr lang="en-US" sz="1600" dirty="0"/>
                        <a:t>Revenue:</a:t>
                      </a:r>
                      <a:endParaRPr lang="en-US" sz="16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dirty="0">
                          <a:ln>
                            <a:noFill/>
                          </a:ln>
                          <a:effectLst/>
                          <a:uLnTx/>
                          <a:uFillTx/>
                        </a:rPr>
                        <a:t>5,000,000 $</a:t>
                      </a:r>
                      <a:endParaRPr kumimoji="0" lang="en-US" sz="1600" b="0" i="0" u="none" strike="noStrike" kern="1200" cap="none" spc="0" normalizeH="0" baseline="0" noProof="0" dirty="0">
                        <a:ln>
                          <a:noFill/>
                        </a:ln>
                        <a:solidFill>
                          <a:prstClr val="white"/>
                        </a:solidFill>
                        <a:effectLst/>
                        <a:uLnTx/>
                        <a:uFillTx/>
                        <a:latin typeface="Century"/>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mn-lt"/>
                          <a:ea typeface="+mn-ea"/>
                          <a:cs typeface="+mn-cs"/>
                        </a:rPr>
                        <a:t>10,000,000 $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mn-lt"/>
                          <a:ea typeface="+mn-ea"/>
                          <a:cs typeface="+mn-cs"/>
                        </a:rPr>
                        <a:t>30,000,000 $</a:t>
                      </a:r>
                    </a:p>
                  </a:txBody>
                  <a:tcPr/>
                </a:tc>
                <a:extLst>
                  <a:ext uri="{0D108BD9-81ED-4DB2-BD59-A6C34878D82A}">
                    <a16:rowId xmlns:a16="http://schemas.microsoft.com/office/drawing/2014/main" val="4192760919"/>
                  </a:ext>
                </a:extLst>
              </a:tr>
              <a:tr h="62321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aseline="0" dirty="0"/>
                        <a:t>Premium Business Users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baseline="0" dirty="0"/>
                        <a:t>(50$ @)</a:t>
                      </a:r>
                      <a:endParaRPr lang="en-US" sz="1600" b="1" dirty="0"/>
                    </a:p>
                  </a:txBody>
                  <a:tcPr/>
                </a:tc>
                <a:tc>
                  <a:txBody>
                    <a:bodyPr/>
                    <a:lstStyle/>
                    <a:p>
                      <a:pPr algn="l"/>
                      <a:r>
                        <a:rPr lang="en-US" sz="1600" dirty="0"/>
                        <a:t>50,000 Users </a:t>
                      </a:r>
                    </a:p>
                  </a:txBody>
                  <a:tcPr/>
                </a:tc>
                <a:tc>
                  <a:txBody>
                    <a:bodyPr/>
                    <a:lstStyle/>
                    <a:p>
                      <a:pPr algn="l"/>
                      <a:r>
                        <a:rPr lang="en-US" sz="1600" dirty="0"/>
                        <a:t>100,000 Users </a:t>
                      </a:r>
                    </a:p>
                  </a:txBody>
                  <a:tcPr/>
                </a:tc>
                <a:tc>
                  <a:txBody>
                    <a:bodyPr/>
                    <a:lstStyle/>
                    <a:p>
                      <a:pPr algn="l"/>
                      <a:r>
                        <a:rPr lang="en-US" sz="1600" dirty="0"/>
                        <a:t>300,000 Users </a:t>
                      </a:r>
                    </a:p>
                  </a:txBody>
                  <a:tcPr/>
                </a:tc>
                <a:extLst>
                  <a:ext uri="{0D108BD9-81ED-4DB2-BD59-A6C34878D82A}">
                    <a16:rowId xmlns:a16="http://schemas.microsoft.com/office/drawing/2014/main" val="2078101002"/>
                  </a:ext>
                </a:extLst>
              </a:tr>
              <a:tr h="358483">
                <a:tc>
                  <a:txBody>
                    <a:bodyPr/>
                    <a:lstStyle/>
                    <a:p>
                      <a:pPr algn="l"/>
                      <a:r>
                        <a:rPr lang="en-US" sz="1600" dirty="0"/>
                        <a:t>Revenue 2</a:t>
                      </a:r>
                      <a:endParaRPr lang="en-US" sz="1600" b="1"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dirty="0">
                          <a:ln>
                            <a:noFill/>
                          </a:ln>
                          <a:effectLst/>
                          <a:uLnTx/>
                          <a:uFillTx/>
                        </a:rPr>
                        <a:t>2,500,000 $</a:t>
                      </a:r>
                      <a:endParaRPr kumimoji="0" lang="en-US" sz="1600" b="0" i="0" u="none" strike="noStrike" kern="1200" cap="none" spc="0" normalizeH="0" baseline="0" noProof="0" dirty="0">
                        <a:ln>
                          <a:noFill/>
                        </a:ln>
                        <a:solidFill>
                          <a:prstClr val="white"/>
                        </a:solidFill>
                        <a:effectLst/>
                        <a:uLnTx/>
                        <a:uFillTx/>
                        <a:latin typeface="Century"/>
                        <a:ea typeface="+mn-ea"/>
                        <a:cs typeface="+mn-cs"/>
                      </a:endParaRPr>
                    </a:p>
                  </a:txBody>
                  <a:tcPr/>
                </a:tc>
                <a:tc>
                  <a:txBody>
                    <a:bodyPr/>
                    <a:lstStyle/>
                    <a:p>
                      <a:pPr algn="l"/>
                      <a:r>
                        <a:rPr lang="en-US" sz="1600" dirty="0"/>
                        <a:t>5,000,000 $</a:t>
                      </a:r>
                    </a:p>
                  </a:txBody>
                  <a:tcPr/>
                </a:tc>
                <a:tc>
                  <a:txBody>
                    <a:bodyPr/>
                    <a:lstStyle/>
                    <a:p>
                      <a:pPr algn="l"/>
                      <a:r>
                        <a:rPr lang="en-US" sz="1600" dirty="0"/>
                        <a:t>15,000,000 $</a:t>
                      </a:r>
                    </a:p>
                  </a:txBody>
                  <a:tcPr/>
                </a:tc>
                <a:extLst>
                  <a:ext uri="{0D108BD9-81ED-4DB2-BD59-A6C34878D82A}">
                    <a16:rowId xmlns:a16="http://schemas.microsoft.com/office/drawing/2014/main" val="1935160099"/>
                  </a:ext>
                </a:extLst>
              </a:tr>
              <a:tr h="623214">
                <a:tc>
                  <a:txBody>
                    <a:bodyPr/>
                    <a:lstStyle/>
                    <a:p>
                      <a:pPr algn="l"/>
                      <a:r>
                        <a:rPr lang="en-US" sz="1600" dirty="0"/>
                        <a:t>Premium Recruiters Users:</a:t>
                      </a:r>
                    </a:p>
                    <a:p>
                      <a:pPr algn="l"/>
                      <a:r>
                        <a:rPr lang="en-US" sz="1600" dirty="0"/>
                        <a:t>(100$ @)</a:t>
                      </a:r>
                      <a:endParaRPr lang="en-US" sz="1600" b="1" dirty="0"/>
                    </a:p>
                  </a:txBody>
                  <a:tcPr/>
                </a:tc>
                <a:tc>
                  <a:txBody>
                    <a:bodyPr/>
                    <a:lstStyle/>
                    <a:p>
                      <a:pPr algn="l"/>
                      <a:r>
                        <a:rPr lang="en-US" sz="1600" dirty="0"/>
                        <a:t>100,000 Users </a:t>
                      </a:r>
                    </a:p>
                  </a:txBody>
                  <a:tcPr/>
                </a:tc>
                <a:tc>
                  <a:txBody>
                    <a:bodyPr/>
                    <a:lstStyle/>
                    <a:p>
                      <a:pPr algn="l"/>
                      <a:r>
                        <a:rPr lang="en-US" sz="1600" dirty="0"/>
                        <a:t>200,000 Users </a:t>
                      </a:r>
                    </a:p>
                  </a:txBody>
                  <a:tcPr/>
                </a:tc>
                <a:tc>
                  <a:txBody>
                    <a:bodyPr/>
                    <a:lstStyle/>
                    <a:p>
                      <a:pPr algn="l"/>
                      <a:r>
                        <a:rPr lang="en-US" sz="1600" dirty="0"/>
                        <a:t>600,000 Users </a:t>
                      </a:r>
                    </a:p>
                  </a:txBody>
                  <a:tcPr/>
                </a:tc>
                <a:extLst>
                  <a:ext uri="{0D108BD9-81ED-4DB2-BD59-A6C34878D82A}">
                    <a16:rowId xmlns:a16="http://schemas.microsoft.com/office/drawing/2014/main" val="4203645044"/>
                  </a:ext>
                </a:extLst>
              </a:tr>
              <a:tr h="434198">
                <a:tc>
                  <a:txBody>
                    <a:bodyPr/>
                    <a:lstStyle/>
                    <a:p>
                      <a:pPr algn="l"/>
                      <a:r>
                        <a:rPr lang="en-US" sz="1600" dirty="0"/>
                        <a:t>Revenue 3 </a:t>
                      </a:r>
                      <a:endParaRPr lang="en-US" sz="1600" b="1" dirty="0"/>
                    </a:p>
                  </a:txBody>
                  <a:tcPr/>
                </a:tc>
                <a:tc>
                  <a:txBody>
                    <a:bodyPr/>
                    <a:lstStyle/>
                    <a:p>
                      <a:pPr algn="l"/>
                      <a:r>
                        <a:rPr lang="en-US" sz="1600" dirty="0"/>
                        <a:t>10,000,000 $</a:t>
                      </a:r>
                    </a:p>
                  </a:txBody>
                  <a:tcPr/>
                </a:tc>
                <a:tc>
                  <a:txBody>
                    <a:bodyPr/>
                    <a:lstStyle/>
                    <a:p>
                      <a:pPr algn="l"/>
                      <a:r>
                        <a:rPr lang="en-US" sz="1600" dirty="0"/>
                        <a:t>20,000,0000 $</a:t>
                      </a:r>
                    </a:p>
                  </a:txBody>
                  <a:tcPr/>
                </a:tc>
                <a:tc>
                  <a:txBody>
                    <a:bodyPr/>
                    <a:lstStyle/>
                    <a:p>
                      <a:pPr algn="l"/>
                      <a:r>
                        <a:rPr lang="en-US" sz="1600" dirty="0"/>
                        <a:t>60,000,000 $</a:t>
                      </a:r>
                    </a:p>
                  </a:txBody>
                  <a:tcPr/>
                </a:tc>
                <a:extLst>
                  <a:ext uri="{0D108BD9-81ED-4DB2-BD59-A6C34878D82A}">
                    <a16:rowId xmlns:a16="http://schemas.microsoft.com/office/drawing/2014/main" val="3735642303"/>
                  </a:ext>
                </a:extLst>
              </a:tr>
              <a:tr h="434198">
                <a:tc>
                  <a:txBody>
                    <a:bodyPr/>
                    <a:lstStyle/>
                    <a:p>
                      <a:pPr algn="l"/>
                      <a:r>
                        <a:rPr lang="en-US" sz="1600" dirty="0"/>
                        <a:t>Total Users </a:t>
                      </a:r>
                      <a:endParaRPr lang="en-US" sz="1600" b="1" dirty="0"/>
                    </a:p>
                  </a:txBody>
                  <a:tcPr/>
                </a:tc>
                <a:tc>
                  <a:txBody>
                    <a:bodyPr/>
                    <a:lstStyle/>
                    <a:p>
                      <a:pPr algn="l"/>
                      <a:r>
                        <a:rPr lang="en-US" sz="1600" dirty="0"/>
                        <a:t>4,650,000 Users </a:t>
                      </a:r>
                      <a:endParaRPr lang="en-US" sz="1600" b="0" dirty="0"/>
                    </a:p>
                  </a:txBody>
                  <a:tcPr/>
                </a:tc>
                <a:tc>
                  <a:txBody>
                    <a:bodyPr/>
                    <a:lstStyle/>
                    <a:p>
                      <a:pPr algn="l"/>
                      <a:r>
                        <a:rPr lang="en-US" sz="1600" dirty="0"/>
                        <a:t>9,300,000 Users </a:t>
                      </a:r>
                    </a:p>
                  </a:txBody>
                  <a:tcPr/>
                </a:tc>
                <a:tc>
                  <a:txBody>
                    <a:bodyPr/>
                    <a:lstStyle/>
                    <a:p>
                      <a:pPr algn="l"/>
                      <a:r>
                        <a:rPr lang="en-US" sz="1600" dirty="0"/>
                        <a:t>17,200,000 Users </a:t>
                      </a:r>
                    </a:p>
                  </a:txBody>
                  <a:tcPr/>
                </a:tc>
                <a:extLst>
                  <a:ext uri="{0D108BD9-81ED-4DB2-BD59-A6C34878D82A}">
                    <a16:rowId xmlns:a16="http://schemas.microsoft.com/office/drawing/2014/main" val="4027180293"/>
                  </a:ext>
                </a:extLst>
              </a:tr>
              <a:tr h="499752">
                <a:tc>
                  <a:txBody>
                    <a:bodyPr/>
                    <a:lstStyle/>
                    <a:p>
                      <a:pPr algn="l"/>
                      <a:r>
                        <a:rPr lang="en-US" sz="1600" dirty="0"/>
                        <a:t>Total Revenue </a:t>
                      </a:r>
                      <a:endParaRPr lang="en-US" sz="1600" b="1" dirty="0"/>
                    </a:p>
                  </a:txBody>
                  <a:tcPr/>
                </a:tc>
                <a:tc>
                  <a:txBody>
                    <a:bodyPr/>
                    <a:lstStyle/>
                    <a:p>
                      <a:pPr algn="l"/>
                      <a:r>
                        <a:rPr lang="en-US" sz="1600" dirty="0"/>
                        <a:t>17,500,000 $</a:t>
                      </a:r>
                    </a:p>
                  </a:txBody>
                  <a:tcPr/>
                </a:tc>
                <a:tc>
                  <a:txBody>
                    <a:bodyPr/>
                    <a:lstStyle/>
                    <a:p>
                      <a:pPr algn="l"/>
                      <a:r>
                        <a:rPr lang="en-US" sz="1600" dirty="0"/>
                        <a:t>35,0000,0000 $</a:t>
                      </a:r>
                    </a:p>
                  </a:txBody>
                  <a:tcPr/>
                </a:tc>
                <a:tc>
                  <a:txBody>
                    <a:bodyPr/>
                    <a:lstStyle/>
                    <a:p>
                      <a:pPr algn="l"/>
                      <a:r>
                        <a:rPr lang="en-US" sz="1600" dirty="0"/>
                        <a:t>105,000,000 $</a:t>
                      </a:r>
                    </a:p>
                  </a:txBody>
                  <a:tcPr/>
                </a:tc>
                <a:extLst>
                  <a:ext uri="{0D108BD9-81ED-4DB2-BD59-A6C34878D82A}">
                    <a16:rowId xmlns:a16="http://schemas.microsoft.com/office/drawing/2014/main" val="986541690"/>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Appendix</a:t>
            </a:r>
          </a:p>
        </p:txBody>
      </p:sp>
      <p:sp>
        <p:nvSpPr>
          <p:cNvPr id="3" name="Text Placeholder 2"/>
          <p:cNvSpPr>
            <a:spLocks noGrp="1"/>
          </p:cNvSpPr>
          <p:nvPr>
            <p:ph idx="1"/>
          </p:nvPr>
        </p:nvSpPr>
        <p:spPr>
          <a:xfrm>
            <a:off x="646111" y="1152983"/>
            <a:ext cx="8946541" cy="4195481"/>
          </a:xfrm>
        </p:spPr>
        <p:txBody>
          <a:bodyPr/>
          <a:lstStyle/>
          <a:p>
            <a:r>
              <a:rPr lang="en-US" sz="1600" dirty="0"/>
              <a:t>International Labour Organisation website: </a:t>
            </a:r>
            <a:r>
              <a:rPr lang="en-US" sz="1600" dirty="0">
                <a:hlinkClick r:id="rId2"/>
              </a:rPr>
              <a:t>www.ilo.org</a:t>
            </a:r>
            <a:endParaRPr lang="en-US" sz="1600"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93470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1282215" y="1497540"/>
            <a:ext cx="8946541" cy="4195481"/>
          </a:xfrm>
        </p:spPr>
        <p:txBody>
          <a:bodyPr/>
          <a:lstStyle/>
          <a:p>
            <a:pPr marL="0" indent="0">
              <a:buNone/>
            </a:pPr>
            <a:endParaRPr lang="en-US" dirty="0"/>
          </a:p>
          <a:p>
            <a:pPr marL="0" indent="0">
              <a:buNone/>
            </a:pPr>
            <a:endParaRPr lang="en-US" dirty="0"/>
          </a:p>
          <a:p>
            <a:pPr marL="0" indent="0">
              <a:buNone/>
            </a:pPr>
            <a:endParaRPr lang="en-US" dirty="0"/>
          </a:p>
          <a:p>
            <a:pPr marL="0" indent="0" algn="ctr">
              <a:buNone/>
            </a:pPr>
            <a:r>
              <a:rPr lang="en-US" sz="5400" b="1" dirty="0"/>
              <a:t>Thank you. </a:t>
            </a:r>
          </a:p>
          <a:p>
            <a:endParaRPr lang="en-US" b="1" dirty="0"/>
          </a:p>
          <a:p>
            <a:endParaRPr lang="en-US" dirty="0"/>
          </a:p>
        </p:txBody>
      </p:sp>
    </p:spTree>
    <p:extLst>
      <p:ext uri="{BB962C8B-B14F-4D97-AF65-F5344CB8AC3E}">
        <p14:creationId xmlns:p14="http://schemas.microsoft.com/office/powerpoint/2010/main" val="2083879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4036590" y="300790"/>
            <a:ext cx="3807999" cy="2875547"/>
          </a:xfrm>
          <a:prstGeom prst="rect">
            <a:avLst/>
          </a:prstGeom>
          <a:ln>
            <a:noFill/>
          </a:ln>
          <a:effectLst>
            <a:outerShdw blurRad="190500" algn="tl" rotWithShape="0">
              <a:srgbClr val="000000">
                <a:alpha val="70000"/>
              </a:srgbClr>
            </a:outerShdw>
          </a:effectLst>
        </p:spPr>
      </p:pic>
      <p:pic>
        <p:nvPicPr>
          <p:cNvPr id="15" name="Picture 14"/>
          <p:cNvPicPr>
            <a:picLocks noChangeAspect="1"/>
          </p:cNvPicPr>
          <p:nvPr/>
        </p:nvPicPr>
        <p:blipFill>
          <a:blip r:embed="rId4"/>
          <a:stretch>
            <a:fillRect/>
          </a:stretch>
        </p:blipFill>
        <p:spPr>
          <a:xfrm>
            <a:off x="4036590" y="3176337"/>
            <a:ext cx="3807999" cy="2923674"/>
          </a:xfrm>
          <a:prstGeom prst="rect">
            <a:avLst/>
          </a:prstGeom>
          <a:ln>
            <a:noFill/>
          </a:ln>
          <a:effectLst>
            <a:outerShdw blurRad="190500" algn="tl" rotWithShape="0">
              <a:srgbClr val="000000">
                <a:alpha val="70000"/>
              </a:srgbClr>
            </a:outerShdw>
          </a:effectLst>
        </p:spPr>
      </p:pic>
      <p:sp>
        <p:nvSpPr>
          <p:cNvPr id="18" name="Rectangle: Rounded Corners 17"/>
          <p:cNvSpPr/>
          <p:nvPr/>
        </p:nvSpPr>
        <p:spPr>
          <a:xfrm>
            <a:off x="222580" y="300791"/>
            <a:ext cx="3531270" cy="257475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fontAlgn="base"/>
            <a:r>
              <a:rPr lang="en-US" sz="1100" dirty="0">
                <a:latin typeface="Arial" panose="020B0604020202020204" pitchFamily="34" charset="0"/>
                <a:cs typeface="Arial" panose="020B0604020202020204" pitchFamily="34" charset="0"/>
              </a:rPr>
              <a:t>According to a U.S. study on Day Labor in 2006:</a:t>
            </a:r>
          </a:p>
          <a:p>
            <a:pPr fontAlgn="base"/>
            <a:r>
              <a:rPr lang="en-US" sz="1100" dirty="0">
                <a:cs typeface="Arial" panose="020B0604020202020204" pitchFamily="34" charset="0"/>
              </a:rPr>
              <a:t>Approximately 117,600 workers are either looking for day-labor jobs or working as day laborers on any given day.</a:t>
            </a:r>
            <a:br>
              <a:rPr lang="en-US" sz="1100" dirty="0">
                <a:cs typeface="Arial" panose="020B0604020202020204" pitchFamily="34" charset="0"/>
              </a:rPr>
            </a:br>
            <a:r>
              <a:rPr lang="en-US" sz="1100" dirty="0">
                <a:cs typeface="Arial" panose="020B0604020202020204" pitchFamily="34" charset="0"/>
              </a:rPr>
              <a:t>The vast majority (79%) of hiring sites are informal and include workers standing in front of businesses (24%), home improvement stores (22%), gas stations (10%) and on busy streets (8%).</a:t>
            </a:r>
            <a:br>
              <a:rPr lang="en-US" sz="1100" dirty="0">
                <a:cs typeface="Arial" panose="020B0604020202020204" pitchFamily="34" charset="0"/>
              </a:rPr>
            </a:br>
            <a:r>
              <a:rPr lang="en-US" sz="1100" dirty="0">
                <a:cs typeface="Arial" panose="020B0604020202020204" pitchFamily="34" charset="0"/>
              </a:rPr>
              <a:t>1 out of every 5 day laborers (21%) search for work at day-labor worker centers.</a:t>
            </a:r>
          </a:p>
          <a:p>
            <a:pPr algn="ctr"/>
            <a:endParaRPr lang="en-US" dirty="0"/>
          </a:p>
        </p:txBody>
      </p:sp>
      <p:pic>
        <p:nvPicPr>
          <p:cNvPr id="19" name="Picture 18"/>
          <p:cNvPicPr>
            <a:picLocks noChangeAspect="1"/>
          </p:cNvPicPr>
          <p:nvPr/>
        </p:nvPicPr>
        <p:blipFill>
          <a:blip r:embed="rId5"/>
          <a:stretch>
            <a:fillRect/>
          </a:stretch>
        </p:blipFill>
        <p:spPr>
          <a:xfrm>
            <a:off x="8127330" y="282744"/>
            <a:ext cx="3832060" cy="2773278"/>
          </a:xfrm>
          <a:prstGeom prst="rect">
            <a:avLst/>
          </a:prstGeom>
        </p:spPr>
      </p:pic>
      <p:sp>
        <p:nvSpPr>
          <p:cNvPr id="20" name="Rectangle: Rounded Corners 19"/>
          <p:cNvSpPr/>
          <p:nvPr/>
        </p:nvSpPr>
        <p:spPr>
          <a:xfrm>
            <a:off x="222578" y="3483143"/>
            <a:ext cx="3531271" cy="261686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1100" dirty="0">
                <a:cs typeface="Arial" panose="020B0604020202020204" pitchFamily="34" charset="0"/>
              </a:rPr>
              <a:t>According to data from the International Labour Organisation (ILO) in sub-Saharan Africa, the youth unemployment rate hovers around 12 percent. While this is slightly lower than the global youth unemployment rate of 12.4 percent, the African region has the world's highest rate of working poverty -- people who are employed but earning less than US$2 a day.</a:t>
            </a:r>
          </a:p>
        </p:txBody>
      </p:sp>
      <p:sp>
        <p:nvSpPr>
          <p:cNvPr id="21" name="Rectangle: Rounded Corners 20"/>
          <p:cNvSpPr/>
          <p:nvPr/>
        </p:nvSpPr>
        <p:spPr>
          <a:xfrm>
            <a:off x="8127330" y="3729790"/>
            <a:ext cx="3710732" cy="247850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endParaRPr lang="en-US" sz="1000" dirty="0">
              <a:latin typeface="Arial" panose="020B0604020202020204" pitchFamily="34" charset="0"/>
              <a:cs typeface="Arial" panose="020B0604020202020204" pitchFamily="34" charset="0"/>
            </a:endParaRPr>
          </a:p>
          <a:p>
            <a:r>
              <a:rPr lang="en-US" sz="1100" dirty="0">
                <a:cs typeface="Arial" panose="020B0604020202020204" pitchFamily="34" charset="0"/>
              </a:rPr>
              <a:t>According to ILO, Despite being Africa's most educated generation to emerge from schools and universities, a youth in Africa is twice as likely to be unemployed when he/she becomes an adult. </a:t>
            </a:r>
            <a:endParaRPr lang="en-US" sz="1100" dirty="0"/>
          </a:p>
        </p:txBody>
      </p:sp>
      <p:pic>
        <p:nvPicPr>
          <p:cNvPr id="25" name="Picture 24"/>
          <p:cNvPicPr>
            <a:picLocks noChangeAspect="1"/>
          </p:cNvPicPr>
          <p:nvPr/>
        </p:nvPicPr>
        <p:blipFill>
          <a:blip r:embed="rId6"/>
          <a:stretch>
            <a:fillRect/>
          </a:stretch>
        </p:blipFill>
        <p:spPr>
          <a:xfrm>
            <a:off x="11646568" y="282744"/>
            <a:ext cx="312822" cy="29176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a:spLocks noGrp="1"/>
          </p:cNvSpPr>
          <p:nvPr>
            <p:ph type="title"/>
          </p:nvPr>
        </p:nvSpPr>
        <p:spPr>
          <a:xfrm>
            <a:off x="646111" y="452718"/>
            <a:ext cx="9404723" cy="938463"/>
          </a:xfrm>
        </p:spPr>
        <p:txBody>
          <a:bodyPr/>
          <a:lstStyle/>
          <a:p>
            <a:r>
              <a:rPr lang="en-US" dirty="0"/>
              <a:t>Our Mission. </a:t>
            </a:r>
          </a:p>
        </p:txBody>
      </p:sp>
      <p:sp>
        <p:nvSpPr>
          <p:cNvPr id="3" name="Rectangle 2"/>
          <p:cNvSpPr>
            <a:spLocks noGrp="1"/>
          </p:cNvSpPr>
          <p:nvPr>
            <p:ph idx="1"/>
          </p:nvPr>
        </p:nvSpPr>
        <p:spPr>
          <a:xfrm>
            <a:off x="513764" y="1391181"/>
            <a:ext cx="11385468" cy="4195481"/>
          </a:xfrm>
        </p:spPr>
        <p:txBody>
          <a:bodyPr>
            <a:normAutofit/>
          </a:bodyPr>
          <a:lstStyle/>
          <a:p>
            <a:pPr marL="0" indent="0" algn="just">
              <a:buNone/>
            </a:pPr>
            <a:r>
              <a:rPr lang="en-US" sz="1600" dirty="0"/>
              <a:t>To become the world leading platform that helps individuals or companies to have quickly access to the nearest experts to resolve their problems which require emergency attentions. Also to improve the economy of the people around the world by giving them connections to the available daily Jobs which match with their expertise in their nearest areas.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a:spLocks noGrp="1"/>
          </p:cNvSpPr>
          <p:nvPr>
            <p:ph type="title"/>
          </p:nvPr>
        </p:nvSpPr>
        <p:spPr>
          <a:xfrm>
            <a:off x="646111" y="452718"/>
            <a:ext cx="9404723" cy="938760"/>
          </a:xfrm>
        </p:spPr>
        <p:txBody>
          <a:bodyPr/>
          <a:lstStyle/>
          <a:p>
            <a:r>
              <a:rPr lang="en-US" dirty="0"/>
              <a:t>Goals and Objectives</a:t>
            </a:r>
          </a:p>
        </p:txBody>
      </p:sp>
      <p:sp>
        <p:nvSpPr>
          <p:cNvPr id="3" name="Rectangle 2"/>
          <p:cNvSpPr>
            <a:spLocks noGrp="1"/>
          </p:cNvSpPr>
          <p:nvPr>
            <p:ph idx="1"/>
          </p:nvPr>
        </p:nvSpPr>
        <p:spPr>
          <a:xfrm>
            <a:off x="765687" y="1391478"/>
            <a:ext cx="10671347" cy="4195481"/>
          </a:xfrm>
        </p:spPr>
        <p:txBody>
          <a:bodyPr>
            <a:normAutofit/>
          </a:bodyPr>
          <a:lstStyle/>
          <a:p>
            <a:pPr algn="just"/>
            <a:r>
              <a:rPr lang="en-US" sz="1600" dirty="0"/>
              <a:t>In the next five years we want be one of the biggest global players that help to improve economy of the people around the world by connecting them with the millions of work opportunities in the easily and fast way. </a:t>
            </a:r>
          </a:p>
          <a:p>
            <a:pPr algn="just"/>
            <a:r>
              <a:rPr lang="en-US" sz="1600" dirty="0"/>
              <a:t>Our main objective is not to improve the world employment rate but improving the economy of the people by letting them earning whatever money necessary in the easily and fast way without changing their employment status</a:t>
            </a:r>
            <a:r>
              <a:rPr lang="en-US" sz="1800" dirty="0"/>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a:spLocks noGrp="1"/>
          </p:cNvSpPr>
          <p:nvPr>
            <p:ph type="title"/>
          </p:nvPr>
        </p:nvSpPr>
        <p:spPr>
          <a:xfrm>
            <a:off x="646111" y="108161"/>
            <a:ext cx="9404723" cy="461682"/>
          </a:xfrm>
        </p:spPr>
        <p:txBody>
          <a:bodyPr/>
          <a:lstStyle/>
          <a:p>
            <a:r>
              <a:rPr lang="en-US" dirty="0"/>
              <a:t>Global Jobs Searching Market.</a:t>
            </a:r>
          </a:p>
        </p:txBody>
      </p:sp>
      <p:sp>
        <p:nvSpPr>
          <p:cNvPr id="3" name="Rectangle 2"/>
          <p:cNvSpPr>
            <a:spLocks noGrp="1"/>
          </p:cNvSpPr>
          <p:nvPr>
            <p:ph idx="1"/>
          </p:nvPr>
        </p:nvSpPr>
        <p:spPr>
          <a:xfrm>
            <a:off x="521436" y="1015411"/>
            <a:ext cx="11192963" cy="5743197"/>
          </a:xfrm>
        </p:spPr>
        <p:txBody>
          <a:bodyPr>
            <a:normAutofit/>
          </a:bodyPr>
          <a:lstStyle/>
          <a:p>
            <a:pPr algn="just"/>
            <a:r>
              <a:rPr lang="en-US" sz="1600" dirty="0"/>
              <a:t>Currently there are literally thousands of job sites on the web with the advanced search options that allow finding of the decent jobs that are the best match for your skills, qualifications and interests.</a:t>
            </a:r>
          </a:p>
          <a:p>
            <a:pPr marL="0" indent="0" algn="just">
              <a:buNone/>
            </a:pPr>
            <a:endParaRPr lang="en-US" sz="1600" dirty="0"/>
          </a:p>
          <a:p>
            <a:pPr algn="just"/>
            <a:r>
              <a:rPr lang="en-US" sz="1600" dirty="0"/>
              <a:t>None of these websites  has started to offer the feature that would allow individuals or companies with the emergency needs of professional help to be connected with the appropriate nearest and qualified experts very fast. </a:t>
            </a:r>
          </a:p>
          <a:p>
            <a:pPr marL="0" indent="0" algn="just">
              <a:buNone/>
            </a:pPr>
            <a:endParaRPr lang="en-US" sz="1600" dirty="0"/>
          </a:p>
          <a:p>
            <a:pPr algn="just"/>
            <a:r>
              <a:rPr lang="en-US" sz="1600" b="1" i="1" dirty="0"/>
              <a:t>Dayworkers</a:t>
            </a:r>
            <a:r>
              <a:rPr lang="en-US" sz="1600" b="1" dirty="0"/>
              <a:t>365</a:t>
            </a:r>
            <a:r>
              <a:rPr lang="en-US" sz="1600" dirty="0"/>
              <a:t> as the first mover to introduce this solution we are expecting to have positive responses from the millions of people around the global with the different expertise but due to labour market status they find them self unemployed or not getting enough money from  their monthly payments jobs.</a:t>
            </a:r>
          </a:p>
          <a:p>
            <a:pPr marL="0" indent="0" algn="just">
              <a:buNone/>
            </a:pPr>
            <a:r>
              <a:rPr lang="en-US" sz="1600" dirty="0"/>
              <a:t> </a:t>
            </a:r>
          </a:p>
          <a:p>
            <a:pPr algn="just"/>
            <a:r>
              <a:rPr lang="en-US" sz="1600" dirty="0"/>
              <a:t>To get a qualified person to perform your tasks efficiently can  be a time consuming and sometimes can involve some costs. We believe by connecting experts and people who are looking for their emergency help will attract more individuals and companies to use our platform efficiently. </a:t>
            </a:r>
          </a:p>
        </p:txBody>
      </p:sp>
    </p:spTree>
    <p:extLst>
      <p:ext uri="{BB962C8B-B14F-4D97-AF65-F5344CB8AC3E}">
        <p14:creationId xmlns:p14="http://schemas.microsoft.com/office/powerpoint/2010/main" val="4023449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a:spLocks noGrp="1"/>
          </p:cNvSpPr>
          <p:nvPr>
            <p:ph type="title"/>
          </p:nvPr>
        </p:nvSpPr>
        <p:spPr>
          <a:xfrm>
            <a:off x="632859" y="94910"/>
            <a:ext cx="9404723" cy="501438"/>
          </a:xfrm>
        </p:spPr>
        <p:txBody>
          <a:bodyPr/>
          <a:lstStyle/>
          <a:p>
            <a:r>
              <a:rPr lang="en-US" dirty="0"/>
              <a:t>Opportunities.</a:t>
            </a:r>
          </a:p>
        </p:txBody>
      </p:sp>
      <p:sp>
        <p:nvSpPr>
          <p:cNvPr id="3" name="Rectangle 2"/>
          <p:cNvSpPr>
            <a:spLocks noGrp="1"/>
          </p:cNvSpPr>
          <p:nvPr>
            <p:ph idx="1"/>
          </p:nvPr>
        </p:nvSpPr>
        <p:spPr>
          <a:xfrm>
            <a:off x="212036" y="1126435"/>
            <a:ext cx="11383618" cy="5638800"/>
          </a:xfrm>
        </p:spPr>
        <p:txBody>
          <a:bodyPr>
            <a:normAutofit fontScale="25000" lnSpcReduction="20000"/>
          </a:bodyPr>
          <a:lstStyle/>
          <a:p>
            <a:pPr algn="just" fontAlgn="base"/>
            <a:r>
              <a:rPr lang="en-US" sz="6400" dirty="0"/>
              <a:t>The final figure for unemployment in 2015 was estimated to stand at 197.1 million and in 2016 was forecasted to rise by about 2.3 million to reach 199.4 million. An additional 1.1 million jobless will likely be added to the global tally in 2017, according to the ILO’s World Employment and Social Outlook Trends(2016).    </a:t>
            </a:r>
          </a:p>
          <a:p>
            <a:pPr algn="just" fontAlgn="base"/>
            <a:endParaRPr lang="en-US" sz="6400" dirty="0"/>
          </a:p>
          <a:p>
            <a:pPr algn="just" fontAlgn="base"/>
            <a:r>
              <a:rPr lang="en-US" sz="6400" dirty="0"/>
              <a:t>“Many working women and men are having to accept low paid jobs, both in emerging and developing economies and also, increasingly in developed countries. And despite a drop in the number of unemployed in some EU countries and the US, too many people are still jobless. We need to take urgent action to boost the number of decent work opportunities or we risk intensified social tensions.” ILO Director-General Guy Ryder</a:t>
            </a:r>
          </a:p>
          <a:p>
            <a:pPr marL="0" indent="0" algn="just" fontAlgn="base">
              <a:buNone/>
            </a:pPr>
            <a:endParaRPr lang="en-US" sz="6400" dirty="0"/>
          </a:p>
          <a:p>
            <a:pPr algn="just" fontAlgn="base"/>
            <a:r>
              <a:rPr lang="en-US" sz="6400" dirty="0"/>
              <a:t>Millions of job opportunities are created in the world every year but with the total population of 7 billion only 3 billion are employed and 205 millions are unemployed. Most jobs which are posted by the popular job searching websites are the decent works and the end to end process to get hired is very complex for most cases. </a:t>
            </a:r>
          </a:p>
          <a:p>
            <a:pPr marL="0" indent="0" algn="just" fontAlgn="base">
              <a:buNone/>
            </a:pPr>
            <a:endParaRPr lang="en-US" sz="6400" dirty="0"/>
          </a:p>
          <a:p>
            <a:pPr algn="just" fontAlgn="base"/>
            <a:r>
              <a:rPr lang="en-US" sz="6400" dirty="0"/>
              <a:t>We believe there are millions of informal job opportunities which are being created everyday and if there will be a efficient way of connecting the unemployed societies with these opportunities then this will help enough to boost their daily incomes. </a:t>
            </a:r>
          </a:p>
          <a:p>
            <a:pPr marL="0" indent="0" algn="just" fontAlgn="base">
              <a:buNone/>
            </a:pPr>
            <a:endParaRPr lang="en-US" sz="6400" dirty="0"/>
          </a:p>
          <a:p>
            <a:pPr algn="just" fontAlgn="base"/>
            <a:r>
              <a:rPr lang="en-US" sz="6400" b="1" i="1" dirty="0"/>
              <a:t>DayWorkers365 </a:t>
            </a:r>
            <a:r>
              <a:rPr lang="en-US" sz="6400" dirty="0"/>
              <a:t>will mainly focusing on the those informal job opportunities  which most of companies or individuals think there is no need to advertise them through their websites or job posting websites due to their urgent or  job’s limited timeline.</a:t>
            </a:r>
            <a:endParaRPr lang="en-US" sz="6400" dirty="0">
              <a:cs typeface="Arial" panose="020B0604020202020204" pitchFamily="34" charset="0"/>
            </a:endParaRPr>
          </a:p>
          <a:p>
            <a:pPr marL="0" indent="0" algn="just">
              <a:buNone/>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a:spLocks noGrp="1"/>
          </p:cNvSpPr>
          <p:nvPr>
            <p:ph type="title"/>
          </p:nvPr>
        </p:nvSpPr>
        <p:spPr>
          <a:xfrm>
            <a:off x="212035" y="174423"/>
            <a:ext cx="10628243" cy="885751"/>
          </a:xfrm>
        </p:spPr>
        <p:txBody>
          <a:bodyPr/>
          <a:lstStyle/>
          <a:p>
            <a:r>
              <a:rPr lang="en-US" b="1" i="1" dirty="0"/>
              <a:t>DayWorkers365</a:t>
            </a:r>
            <a:r>
              <a:rPr lang="en-US" i="1" dirty="0"/>
              <a:t> </a:t>
            </a:r>
            <a:r>
              <a:rPr lang="en-US" dirty="0"/>
              <a:t>– How Does It Work.</a:t>
            </a:r>
          </a:p>
        </p:txBody>
      </p:sp>
      <p:graphicFrame>
        <p:nvGraphicFramePr>
          <p:cNvPr id="8" name="Table 7"/>
          <p:cNvGraphicFramePr>
            <a:graphicFrameLocks noGrp="1"/>
          </p:cNvGraphicFramePr>
          <p:nvPr>
            <p:extLst>
              <p:ext uri="{D42A27DB-BD31-4B8C-83A1-F6EECF244321}">
                <p14:modId xmlns:p14="http://schemas.microsoft.com/office/powerpoint/2010/main" val="363635954"/>
              </p:ext>
            </p:extLst>
          </p:nvPr>
        </p:nvGraphicFramePr>
        <p:xfrm>
          <a:off x="126252" y="2166984"/>
          <a:ext cx="3021496" cy="4815840"/>
        </p:xfrm>
        <a:graphic>
          <a:graphicData uri="http://schemas.openxmlformats.org/drawingml/2006/table">
            <a:tbl>
              <a:tblPr firstRow="1" bandRow="1">
                <a:tableStyleId>{2D5ABB26-0587-4C30-8999-92F81FD0307C}</a:tableStyleId>
              </a:tblPr>
              <a:tblGrid>
                <a:gridCol w="3021496">
                  <a:extLst>
                    <a:ext uri="{9D8B030D-6E8A-4147-A177-3AD203B41FA5}">
                      <a16:colId xmlns:a16="http://schemas.microsoft.com/office/drawing/2014/main" val="645227465"/>
                    </a:ext>
                  </a:extLst>
                </a:gridCol>
              </a:tblGrid>
              <a:tr h="364337">
                <a:tc>
                  <a:txBody>
                    <a:bodyPr/>
                    <a:lstStyle/>
                    <a:p>
                      <a:r>
                        <a:rPr lang="en-US" sz="1800" b="1" u="sng" dirty="0"/>
                        <a:t>Day Job Seeker.</a:t>
                      </a:r>
                    </a:p>
                  </a:txBody>
                  <a:tcPr/>
                </a:tc>
                <a:extLst>
                  <a:ext uri="{0D108BD9-81ED-4DB2-BD59-A6C34878D82A}">
                    <a16:rowId xmlns:a16="http://schemas.microsoft.com/office/drawing/2014/main" val="355933678"/>
                  </a:ext>
                </a:extLst>
              </a:tr>
              <a:tr h="3961683">
                <a:tc>
                  <a:txBody>
                    <a:bodyPr/>
                    <a:lstStyle/>
                    <a:p>
                      <a:pPr marL="285750" indent="-285750" algn="just">
                        <a:buFont typeface="Arial" panose="020B0604020202020204" pitchFamily="34" charset="0"/>
                        <a:buChar char="•"/>
                      </a:pPr>
                      <a:r>
                        <a:rPr lang="en-US" sz="1100" dirty="0"/>
                        <a:t>Access the platform and complete the registration.</a:t>
                      </a:r>
                    </a:p>
                    <a:p>
                      <a:pPr marL="285750" indent="-285750" algn="just">
                        <a:buFont typeface="Arial" panose="020B0604020202020204" pitchFamily="34" charset="0"/>
                        <a:buChar char="•"/>
                      </a:pPr>
                      <a:r>
                        <a:rPr lang="en-US" sz="1100" dirty="0"/>
                        <a:t>Can change status Offline/ online. When put online status they start to receive the notifications of the nearest available Jobs which matches with their expertise. </a:t>
                      </a:r>
                    </a:p>
                    <a:p>
                      <a:pPr marL="285750" indent="-285750" algn="just">
                        <a:buFont typeface="Arial" panose="020B0604020202020204" pitchFamily="34" charset="0"/>
                        <a:buChar char="•"/>
                      </a:pPr>
                      <a:r>
                        <a:rPr lang="en-US" sz="1100" dirty="0"/>
                        <a:t>The available job notifications pop up with the google map which show the location of the jobs, distance, job descriptions and payment amount. </a:t>
                      </a:r>
                    </a:p>
                    <a:p>
                      <a:pPr marL="285750" indent="-285750" algn="just">
                        <a:buFont typeface="Arial" panose="020B0604020202020204" pitchFamily="34" charset="0"/>
                        <a:buChar char="•"/>
                      </a:pPr>
                      <a:r>
                        <a:rPr lang="en-US" sz="1100" dirty="0"/>
                        <a:t>Can accept or ignore the job . When they accept the job then other people  won’t be able to see the job again.(Depending on required headcounts)</a:t>
                      </a:r>
                    </a:p>
                    <a:p>
                      <a:pPr marL="285750" indent="-285750" algn="just">
                        <a:buFont typeface="Arial" panose="020B0604020202020204" pitchFamily="34" charset="0"/>
                        <a:buChar char="•"/>
                      </a:pPr>
                      <a:r>
                        <a:rPr lang="en-US" sz="1100" dirty="0"/>
                        <a:t>Once they accept the Job then the job posters will be able to review their profiles and if satisfied then will contact them right a way or cancel  the acceptance.</a:t>
                      </a:r>
                    </a:p>
                    <a:p>
                      <a:pPr marL="285750" indent="-285750" algn="just">
                        <a:buFont typeface="Arial" panose="020B0604020202020204" pitchFamily="34" charset="0"/>
                        <a:buChar char="•"/>
                      </a:pPr>
                      <a:r>
                        <a:rPr lang="en-US" sz="1100" dirty="0"/>
                        <a:t>Can receive notification upon the cancellation of the acceptance. And the job will be available again for other people to accept. </a:t>
                      </a:r>
                    </a:p>
                    <a:p>
                      <a:pPr marL="285750" indent="-285750" algn="just">
                        <a:buFont typeface="Arial" panose="020B0604020202020204" pitchFamily="34" charset="0"/>
                        <a:buChar char="•"/>
                      </a:pPr>
                      <a:endParaRPr lang="en-US" sz="1100" dirty="0"/>
                    </a:p>
                  </a:txBody>
                  <a:tcPr/>
                </a:tc>
                <a:extLst>
                  <a:ext uri="{0D108BD9-81ED-4DB2-BD59-A6C34878D82A}">
                    <a16:rowId xmlns:a16="http://schemas.microsoft.com/office/drawing/2014/main" val="3863550653"/>
                  </a:ext>
                </a:extLst>
              </a:tr>
            </a:tbl>
          </a:graphicData>
        </a:graphic>
      </p:graphicFrame>
      <p:pic>
        <p:nvPicPr>
          <p:cNvPr id="11" name="Content Placeholder 10"/>
          <p:cNvPicPr>
            <a:picLocks noGrp="1" noChangeAspect="1"/>
          </p:cNvPicPr>
          <p:nvPr>
            <p:ph idx="1"/>
          </p:nvPr>
        </p:nvPicPr>
        <p:blipFill>
          <a:blip r:embed="rId3"/>
          <a:stretch>
            <a:fillRect/>
          </a:stretch>
        </p:blipFill>
        <p:spPr>
          <a:xfrm>
            <a:off x="4433716" y="1549558"/>
            <a:ext cx="2184879" cy="1702219"/>
          </a:xfrm>
          <a:prstGeom prst="rect">
            <a:avLst/>
          </a:prstGeom>
        </p:spPr>
      </p:pic>
      <p:graphicFrame>
        <p:nvGraphicFramePr>
          <p:cNvPr id="12" name="Table 11"/>
          <p:cNvGraphicFramePr>
            <a:graphicFrameLocks noGrp="1"/>
          </p:cNvGraphicFramePr>
          <p:nvPr>
            <p:extLst>
              <p:ext uri="{D42A27DB-BD31-4B8C-83A1-F6EECF244321}">
                <p14:modId xmlns:p14="http://schemas.microsoft.com/office/powerpoint/2010/main" val="115396769"/>
              </p:ext>
            </p:extLst>
          </p:nvPr>
        </p:nvGraphicFramePr>
        <p:xfrm>
          <a:off x="8225323" y="1974574"/>
          <a:ext cx="3896139" cy="3954959"/>
        </p:xfrm>
        <a:graphic>
          <a:graphicData uri="http://schemas.openxmlformats.org/drawingml/2006/table">
            <a:tbl>
              <a:tblPr firstRow="1" bandRow="1">
                <a:tableStyleId>{2D5ABB26-0587-4C30-8999-92F81FD0307C}</a:tableStyleId>
              </a:tblPr>
              <a:tblGrid>
                <a:gridCol w="3896139">
                  <a:extLst>
                    <a:ext uri="{9D8B030D-6E8A-4147-A177-3AD203B41FA5}">
                      <a16:colId xmlns:a16="http://schemas.microsoft.com/office/drawing/2014/main" val="645227465"/>
                    </a:ext>
                  </a:extLst>
                </a:gridCol>
              </a:tblGrid>
              <a:tr h="479133">
                <a:tc>
                  <a:txBody>
                    <a:bodyPr/>
                    <a:lstStyle/>
                    <a:p>
                      <a:r>
                        <a:rPr lang="en-US" sz="1800" b="1" u="sng" dirty="0"/>
                        <a:t>Day Worker/Experts Seeker.</a:t>
                      </a:r>
                    </a:p>
                  </a:txBody>
                  <a:tcPr/>
                </a:tc>
                <a:extLst>
                  <a:ext uri="{0D108BD9-81ED-4DB2-BD59-A6C34878D82A}">
                    <a16:rowId xmlns:a16="http://schemas.microsoft.com/office/drawing/2014/main" val="355933678"/>
                  </a:ext>
                </a:extLst>
              </a:tr>
              <a:tr h="3475826">
                <a:tc>
                  <a:txBody>
                    <a:bodyPr/>
                    <a:lstStyle/>
                    <a:p>
                      <a:pPr marL="285750" indent="-285750" algn="just">
                        <a:buFont typeface="Arial" panose="020B0604020202020204" pitchFamily="34" charset="0"/>
                        <a:buChar char="•"/>
                      </a:pPr>
                      <a:r>
                        <a:rPr lang="en-US" sz="1100" dirty="0"/>
                        <a:t>Access the platform and complete the registration.  Job poster will have different types of the account packages. </a:t>
                      </a:r>
                    </a:p>
                    <a:p>
                      <a:pPr marL="285750" indent="-285750" algn="just">
                        <a:buFont typeface="Arial" panose="020B0604020202020204" pitchFamily="34" charset="0"/>
                        <a:buChar char="•"/>
                      </a:pPr>
                      <a:r>
                        <a:rPr lang="en-US" sz="1100" dirty="0"/>
                        <a:t>There will be different payment agreements with the job posters depending on their account types. (Prepaid or Post paid)</a:t>
                      </a:r>
                    </a:p>
                    <a:p>
                      <a:pPr marL="285750" indent="-285750" algn="just">
                        <a:buFont typeface="Arial" panose="020B0604020202020204" pitchFamily="34" charset="0"/>
                        <a:buChar char="•"/>
                      </a:pPr>
                      <a:r>
                        <a:rPr lang="en-US" sz="1100" dirty="0"/>
                        <a:t>Can post the job any time.</a:t>
                      </a:r>
                    </a:p>
                    <a:p>
                      <a:pPr marL="285750" indent="-285750" algn="just">
                        <a:buFont typeface="Arial" panose="020B0604020202020204" pitchFamily="34" charset="0"/>
                        <a:buChar char="•"/>
                      </a:pPr>
                      <a:r>
                        <a:rPr lang="en-US" sz="1100" dirty="0"/>
                        <a:t>Can received the JOB acceptance notification. The acceptance notification pop up with the google map which show the location of the expert/worker, distance and the link to review the full expert profile. </a:t>
                      </a:r>
                    </a:p>
                    <a:p>
                      <a:pPr marL="285750" indent="-285750" algn="just">
                        <a:buFont typeface="Arial" panose="020B0604020202020204" pitchFamily="34" charset="0"/>
                        <a:buChar char="•"/>
                      </a:pPr>
                      <a:r>
                        <a:rPr lang="en-US" sz="1100" dirty="0"/>
                        <a:t>Can review the profile of the nearest expert who accept the job.</a:t>
                      </a:r>
                    </a:p>
                    <a:p>
                      <a:pPr marL="285750" indent="-285750" algn="just">
                        <a:buFont typeface="Arial" panose="020B0604020202020204" pitchFamily="34" charset="0"/>
                        <a:buChar char="•"/>
                      </a:pPr>
                      <a:r>
                        <a:rPr lang="en-US" sz="1100" dirty="0"/>
                        <a:t>Can cancel the acceptance and put the job available again. </a:t>
                      </a:r>
                    </a:p>
                    <a:p>
                      <a:pPr marL="285750" indent="-285750">
                        <a:buFont typeface="Arial" panose="020B0604020202020204" pitchFamily="34" charset="0"/>
                        <a:buChar char="•"/>
                      </a:pPr>
                      <a:endParaRPr lang="en-US" sz="1100" dirty="0"/>
                    </a:p>
                  </a:txBody>
                  <a:tcPr/>
                </a:tc>
                <a:extLst>
                  <a:ext uri="{0D108BD9-81ED-4DB2-BD59-A6C34878D82A}">
                    <a16:rowId xmlns:a16="http://schemas.microsoft.com/office/drawing/2014/main" val="3863550653"/>
                  </a:ext>
                </a:extLst>
              </a:tr>
            </a:tbl>
          </a:graphicData>
        </a:graphic>
      </p:graphicFrame>
      <p:cxnSp>
        <p:nvCxnSpPr>
          <p:cNvPr id="16" name="Straight Arrow Connector 15"/>
          <p:cNvCxnSpPr>
            <a:cxnSpLocks/>
          </p:cNvCxnSpPr>
          <p:nvPr/>
        </p:nvCxnSpPr>
        <p:spPr>
          <a:xfrm flipV="1">
            <a:off x="2215349" y="2266122"/>
            <a:ext cx="2833729" cy="113458"/>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cxnSpLocks/>
          </p:cNvCxnSpPr>
          <p:nvPr/>
        </p:nvCxnSpPr>
        <p:spPr>
          <a:xfrm>
            <a:off x="5944464" y="2266122"/>
            <a:ext cx="2280859" cy="0"/>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5" name="Graphic 24" descr="Group"/>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2600" y="1156379"/>
            <a:ext cx="914400" cy="914400"/>
          </a:xfrm>
          <a:prstGeom prst="rect">
            <a:avLst/>
          </a:prstGeom>
        </p:spPr>
      </p:pic>
      <p:pic>
        <p:nvPicPr>
          <p:cNvPr id="26" name="Graphic 25" descr="Group"/>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15311" y="1092358"/>
            <a:ext cx="914400" cy="914400"/>
          </a:xfrm>
          <a:prstGeom prst="rect">
            <a:avLst/>
          </a:prstGeom>
        </p:spPr>
      </p:pic>
    </p:spTree>
    <p:extLst>
      <p:ext uri="{BB962C8B-B14F-4D97-AF65-F5344CB8AC3E}">
        <p14:creationId xmlns:p14="http://schemas.microsoft.com/office/powerpoint/2010/main" val="1712480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a:spLocks noGrp="1"/>
          </p:cNvSpPr>
          <p:nvPr>
            <p:ph type="title"/>
          </p:nvPr>
        </p:nvSpPr>
        <p:spPr>
          <a:xfrm>
            <a:off x="646111" y="452718"/>
            <a:ext cx="11347106" cy="779734"/>
          </a:xfrm>
        </p:spPr>
        <p:txBody>
          <a:bodyPr/>
          <a:lstStyle/>
          <a:p>
            <a:r>
              <a:rPr lang="en-US" b="1" i="1" dirty="0"/>
              <a:t>DayWorkers365</a:t>
            </a:r>
            <a:r>
              <a:rPr lang="en-US" i="1" dirty="0"/>
              <a:t> </a:t>
            </a:r>
            <a:r>
              <a:rPr lang="en-US" dirty="0"/>
              <a:t>– What kinds of Jobs?.</a:t>
            </a:r>
          </a:p>
        </p:txBody>
      </p:sp>
      <p:sp>
        <p:nvSpPr>
          <p:cNvPr id="3" name="Rectangle 2"/>
          <p:cNvSpPr>
            <a:spLocks noGrp="1"/>
          </p:cNvSpPr>
          <p:nvPr>
            <p:ph idx="1"/>
          </p:nvPr>
        </p:nvSpPr>
        <p:spPr>
          <a:xfrm>
            <a:off x="546721" y="1416814"/>
            <a:ext cx="11353731" cy="4904473"/>
          </a:xfrm>
        </p:spPr>
        <p:txBody>
          <a:bodyPr>
            <a:normAutofit/>
          </a:bodyPr>
          <a:lstStyle/>
          <a:p>
            <a:pPr algn="just"/>
            <a:r>
              <a:rPr lang="en-US" sz="1600" dirty="0"/>
              <a:t>The following the example of the job which will be post our platform:</a:t>
            </a:r>
          </a:p>
          <a:p>
            <a:pPr marL="0" indent="0" algn="just">
              <a:buNone/>
            </a:pPr>
            <a:endParaRPr lang="en-US" sz="1600" dirty="0"/>
          </a:p>
          <a:p>
            <a:pPr marL="0" indent="0" algn="just">
              <a:buNone/>
            </a:pPr>
            <a:r>
              <a:rPr lang="en-US" sz="1600" dirty="0"/>
              <a:t> </a:t>
            </a:r>
          </a:p>
          <a:p>
            <a:pPr marL="0" indent="0" algn="just">
              <a:buNone/>
            </a:pPr>
            <a:endParaRPr lang="en-US" sz="1600" dirty="0"/>
          </a:p>
          <a:p>
            <a:pPr marL="0" indent="0" algn="just">
              <a:buNone/>
            </a:pPr>
            <a:endParaRPr lang="en-US" sz="1600" dirty="0"/>
          </a:p>
          <a:p>
            <a:pPr algn="just"/>
            <a:endParaRPr lang="en-US" sz="1600" dirty="0"/>
          </a:p>
          <a:p>
            <a:pPr algn="just"/>
            <a:endParaRPr lang="en-US" sz="1600" dirty="0"/>
          </a:p>
          <a:p>
            <a:pPr algn="just"/>
            <a:endParaRPr lang="en-US" sz="1600" dirty="0"/>
          </a:p>
          <a:p>
            <a:pPr marL="0" indent="0" algn="just">
              <a:buNone/>
            </a:pPr>
            <a:endParaRPr lang="en-US" sz="1600" dirty="0"/>
          </a:p>
        </p:txBody>
      </p:sp>
      <p:graphicFrame>
        <p:nvGraphicFramePr>
          <p:cNvPr id="5" name="Table 4"/>
          <p:cNvGraphicFramePr>
            <a:graphicFrameLocks noGrp="1"/>
          </p:cNvGraphicFramePr>
          <p:nvPr>
            <p:extLst>
              <p:ext uri="{D42A27DB-BD31-4B8C-83A1-F6EECF244321}">
                <p14:modId xmlns:p14="http://schemas.microsoft.com/office/powerpoint/2010/main" val="4224530410"/>
              </p:ext>
            </p:extLst>
          </p:nvPr>
        </p:nvGraphicFramePr>
        <p:xfrm>
          <a:off x="918817" y="1941445"/>
          <a:ext cx="9484140" cy="4602480"/>
        </p:xfrm>
        <a:graphic>
          <a:graphicData uri="http://schemas.openxmlformats.org/drawingml/2006/table">
            <a:tbl>
              <a:tblPr firstRow="1" bandRow="1">
                <a:tableStyleId>{2D5ABB26-0587-4C30-8999-92F81FD0307C}</a:tableStyleId>
              </a:tblPr>
              <a:tblGrid>
                <a:gridCol w="4742070">
                  <a:extLst>
                    <a:ext uri="{9D8B030D-6E8A-4147-A177-3AD203B41FA5}">
                      <a16:colId xmlns:a16="http://schemas.microsoft.com/office/drawing/2014/main" val="2433212111"/>
                    </a:ext>
                  </a:extLst>
                </a:gridCol>
                <a:gridCol w="4742070">
                  <a:extLst>
                    <a:ext uri="{9D8B030D-6E8A-4147-A177-3AD203B41FA5}">
                      <a16:colId xmlns:a16="http://schemas.microsoft.com/office/drawing/2014/main" val="2064848692"/>
                    </a:ext>
                  </a:extLst>
                </a:gridCol>
              </a:tblGrid>
              <a:tr h="3730485">
                <a:tc>
                  <a:txBody>
                    <a:bodyPr/>
                    <a:lstStyle/>
                    <a:p>
                      <a:pPr marL="285750" indent="-285750" algn="just">
                        <a:buFont typeface="Wingdings" panose="05000000000000000000" pitchFamily="2" charset="2"/>
                        <a:buChar char="Ø"/>
                      </a:pPr>
                      <a:r>
                        <a:rPr lang="en-US" sz="1600" dirty="0"/>
                        <a:t>Cleaning </a:t>
                      </a:r>
                    </a:p>
                    <a:p>
                      <a:pPr marL="285750" indent="-285750" algn="just">
                        <a:buFont typeface="Wingdings" panose="05000000000000000000" pitchFamily="2" charset="2"/>
                        <a:buChar char="Ø"/>
                      </a:pPr>
                      <a:r>
                        <a:rPr lang="en-US" sz="1600" dirty="0"/>
                        <a:t>House Painting </a:t>
                      </a:r>
                    </a:p>
                    <a:p>
                      <a:pPr marL="285750" indent="-285750" algn="just">
                        <a:buFont typeface="Wingdings" panose="05000000000000000000" pitchFamily="2" charset="2"/>
                        <a:buChar char="Ø"/>
                      </a:pPr>
                      <a:r>
                        <a:rPr lang="en-US" sz="1600" dirty="0"/>
                        <a:t>Construction </a:t>
                      </a:r>
                    </a:p>
                    <a:p>
                      <a:pPr marL="285750" indent="-285750" algn="just">
                        <a:buFont typeface="Wingdings" panose="05000000000000000000" pitchFamily="2" charset="2"/>
                        <a:buChar char="Ø"/>
                      </a:pPr>
                      <a:r>
                        <a:rPr lang="en-US" sz="1600" dirty="0"/>
                        <a:t>Industrial works </a:t>
                      </a:r>
                    </a:p>
                    <a:p>
                      <a:pPr marL="285750" indent="-285750" algn="just">
                        <a:buFont typeface="Wingdings" panose="05000000000000000000" pitchFamily="2" charset="2"/>
                        <a:buChar char="Ø"/>
                      </a:pPr>
                      <a:r>
                        <a:rPr lang="en-US" sz="1600" dirty="0"/>
                        <a:t>Movers </a:t>
                      </a:r>
                    </a:p>
                    <a:p>
                      <a:pPr marL="285750" indent="-285750" algn="just">
                        <a:buFont typeface="Wingdings" panose="05000000000000000000" pitchFamily="2" charset="2"/>
                        <a:buChar char="Ø"/>
                      </a:pPr>
                      <a:r>
                        <a:rPr lang="en-US" sz="1600" dirty="0"/>
                        <a:t>Sales agents </a:t>
                      </a:r>
                    </a:p>
                    <a:p>
                      <a:pPr marL="285750" indent="-285750" algn="just">
                        <a:buFont typeface="Wingdings" panose="05000000000000000000" pitchFamily="2" charset="2"/>
                        <a:buChar char="Ø"/>
                      </a:pPr>
                      <a:r>
                        <a:rPr lang="en-US" sz="1600" dirty="0"/>
                        <a:t>Advertising agents.</a:t>
                      </a:r>
                    </a:p>
                    <a:p>
                      <a:pPr marL="285750" indent="-285750" algn="just">
                        <a:buFont typeface="Wingdings" panose="05000000000000000000" pitchFamily="2" charset="2"/>
                        <a:buChar char="Ø"/>
                      </a:pPr>
                      <a:r>
                        <a:rPr lang="en-US" sz="1600" dirty="0"/>
                        <a:t>Waitress</a:t>
                      </a:r>
                    </a:p>
                    <a:p>
                      <a:pPr marL="285750" indent="-285750" algn="just">
                        <a:buFont typeface="Wingdings" panose="05000000000000000000" pitchFamily="2" charset="2"/>
                        <a:buChar char="Ø"/>
                      </a:pPr>
                      <a:r>
                        <a:rPr lang="en-US" sz="1600" dirty="0"/>
                        <a:t>Short time consultations. </a:t>
                      </a:r>
                    </a:p>
                    <a:p>
                      <a:pPr marL="285750" indent="-285750" algn="just">
                        <a:buFont typeface="Wingdings" panose="05000000000000000000" pitchFamily="2" charset="2"/>
                        <a:buChar char="Ø"/>
                      </a:pPr>
                      <a:r>
                        <a:rPr lang="en-US" sz="1600" dirty="0"/>
                        <a:t>Cooking.</a:t>
                      </a:r>
                    </a:p>
                    <a:p>
                      <a:pPr marL="285750" indent="-285750" algn="just">
                        <a:buFont typeface="Wingdings" panose="05000000000000000000" pitchFamily="2" charset="2"/>
                        <a:buChar char="Ø"/>
                      </a:pPr>
                      <a:r>
                        <a:rPr lang="en-US" sz="1600" dirty="0"/>
                        <a:t>Baby sitting.</a:t>
                      </a:r>
                    </a:p>
                    <a:p>
                      <a:pPr marL="285750" indent="-285750" algn="just">
                        <a:buFont typeface="Wingdings" panose="05000000000000000000" pitchFamily="2" charset="2"/>
                        <a:buChar char="Ø"/>
                      </a:pPr>
                      <a:r>
                        <a:rPr lang="en-US" sz="1600" dirty="0"/>
                        <a:t>Computer Technicians </a:t>
                      </a:r>
                    </a:p>
                    <a:p>
                      <a:pPr marL="285750" indent="-285750" algn="just">
                        <a:buFont typeface="Wingdings" panose="05000000000000000000" pitchFamily="2" charset="2"/>
                        <a:buChar char="Ø"/>
                      </a:pPr>
                      <a:r>
                        <a:rPr lang="en-US" sz="1600" dirty="0"/>
                        <a:t>Car Technicians</a:t>
                      </a:r>
                    </a:p>
                    <a:p>
                      <a:pPr marL="0" indent="0" algn="just">
                        <a:buFont typeface="Wingdings" panose="05000000000000000000" pitchFamily="2" charset="2"/>
                        <a:buNone/>
                      </a:pPr>
                      <a:endParaRPr lang="en-US" sz="1600" dirty="0"/>
                    </a:p>
                    <a:p>
                      <a:pPr marL="285750" indent="-285750" algn="just">
                        <a:buFont typeface="Wingdings" panose="05000000000000000000" pitchFamily="2" charset="2"/>
                        <a:buChar char="Ø"/>
                      </a:pPr>
                      <a:endParaRPr lang="en-US" sz="1800" dirty="0"/>
                    </a:p>
                    <a:p>
                      <a:pPr marL="0" indent="0" algn="just">
                        <a:buFont typeface="Wingdings" panose="05000000000000000000" pitchFamily="2" charset="2"/>
                        <a:buNone/>
                      </a:pPr>
                      <a:endParaRPr lang="en-US" sz="1800" dirty="0"/>
                    </a:p>
                    <a:p>
                      <a:pPr marL="285750" indent="-285750" algn="just">
                        <a:buFont typeface="Wingdings" panose="05000000000000000000" pitchFamily="2" charset="2"/>
                        <a:buChar char="Ø"/>
                      </a:pPr>
                      <a:endParaRPr lang="en-US" sz="1800" dirty="0"/>
                    </a:p>
                    <a:p>
                      <a:endParaRPr lang="en-US" dirty="0"/>
                    </a:p>
                  </a:txBody>
                  <a:tcPr/>
                </a:tc>
                <a:tc>
                  <a:txBody>
                    <a:bodyPr/>
                    <a:lstStyle/>
                    <a:p>
                      <a:pPr marL="285750" indent="-285750">
                        <a:buFont typeface="Wingdings" panose="05000000000000000000" pitchFamily="2" charset="2"/>
                        <a:buChar char="Ø"/>
                      </a:pPr>
                      <a:r>
                        <a:rPr lang="en-US" sz="1600" dirty="0"/>
                        <a:t>Dog walking </a:t>
                      </a:r>
                    </a:p>
                    <a:p>
                      <a:pPr marL="285750" indent="-285750">
                        <a:buFont typeface="Wingdings" panose="05000000000000000000" pitchFamily="2" charset="2"/>
                        <a:buChar char="Ø"/>
                      </a:pPr>
                      <a:r>
                        <a:rPr lang="en-US" sz="1600" dirty="0"/>
                        <a:t>House maids</a:t>
                      </a:r>
                      <a:r>
                        <a:rPr lang="en-US" dirty="0"/>
                        <a:t>.</a:t>
                      </a:r>
                    </a:p>
                    <a:p>
                      <a:pPr marL="285750" indent="-285750">
                        <a:buFont typeface="Wingdings" panose="05000000000000000000" pitchFamily="2" charset="2"/>
                        <a:buChar char="Ø"/>
                      </a:pPr>
                      <a:r>
                        <a:rPr lang="en-US" sz="1600" dirty="0"/>
                        <a:t>Security guards </a:t>
                      </a:r>
                    </a:p>
                    <a:p>
                      <a:pPr marL="285750" indent="-285750">
                        <a:buFont typeface="Wingdings" panose="05000000000000000000" pitchFamily="2" charset="2"/>
                        <a:buChar char="Ø"/>
                      </a:pPr>
                      <a:endParaRPr lang="en-US" sz="1600" dirty="0"/>
                    </a:p>
                    <a:p>
                      <a:pPr marL="0" indent="0">
                        <a:buFont typeface="Wingdings" panose="05000000000000000000" pitchFamily="2" charset="2"/>
                        <a:buNone/>
                      </a:pPr>
                      <a:endParaRPr lang="en-US" sz="1600" dirty="0"/>
                    </a:p>
                    <a:p>
                      <a:pPr marL="0" indent="0">
                        <a:buFont typeface="Wingdings" panose="05000000000000000000" pitchFamily="2" charset="2"/>
                        <a:buNone/>
                      </a:pPr>
                      <a:endParaRPr lang="en-US" sz="1600" dirty="0"/>
                    </a:p>
                    <a:p>
                      <a:pPr marL="285750" indent="-285750">
                        <a:buFont typeface="Wingdings" panose="05000000000000000000" pitchFamily="2" charset="2"/>
                        <a:buChar char="Ø"/>
                      </a:pPr>
                      <a:endParaRPr lang="en-US" sz="1600" dirty="0"/>
                    </a:p>
                    <a:p>
                      <a:pPr marL="285750" indent="-285750">
                        <a:buFont typeface="Wingdings" panose="05000000000000000000" pitchFamily="2" charset="2"/>
                        <a:buChar char="Ø"/>
                      </a:pPr>
                      <a:endParaRPr lang="en-US" dirty="0"/>
                    </a:p>
                    <a:p>
                      <a:pPr marL="0" indent="0">
                        <a:buFont typeface="Wingdings" panose="05000000000000000000" pitchFamily="2" charset="2"/>
                        <a:buNone/>
                      </a:pPr>
                      <a:endParaRPr lang="en-US" dirty="0"/>
                    </a:p>
                  </a:txBody>
                  <a:tcPr/>
                </a:tc>
                <a:extLst>
                  <a:ext uri="{0D108BD9-81ED-4DB2-BD59-A6C34878D82A}">
                    <a16:rowId xmlns:a16="http://schemas.microsoft.com/office/drawing/2014/main" val="1500798173"/>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a:t>Competition</a:t>
            </a:r>
          </a:p>
        </p:txBody>
      </p:sp>
      <p:sp>
        <p:nvSpPr>
          <p:cNvPr id="3" name="Rectangle 2"/>
          <p:cNvSpPr>
            <a:spLocks noGrp="1"/>
          </p:cNvSpPr>
          <p:nvPr>
            <p:ph idx="1"/>
          </p:nvPr>
        </p:nvSpPr>
        <p:spPr>
          <a:xfrm>
            <a:off x="546721" y="1416814"/>
            <a:ext cx="11353731" cy="4195481"/>
          </a:xfrm>
        </p:spPr>
        <p:txBody>
          <a:bodyPr>
            <a:normAutofit/>
          </a:bodyPr>
          <a:lstStyle/>
          <a:p>
            <a:pPr algn="just"/>
            <a:r>
              <a:rPr lang="en-US" sz="1600" b="1" i="1" dirty="0"/>
              <a:t>Dayworkers365</a:t>
            </a:r>
            <a:r>
              <a:rPr lang="en-US" sz="1600" dirty="0"/>
              <a:t> will be the first platform to offer this kind of solution since the current existing job posting platforms are only focusing on posting the decent work opportunities therefore at the beginning we are not expecting completions but  once the market respond positively to our solution then there will be definitely followers platforms to introduce other solutions similar to what we are about to officer the world. Being said that,  we will be more creative as we grow to maintain the top position in the business  as the first company to offer this kind of solution to the world. </a:t>
            </a:r>
          </a:p>
          <a:p>
            <a:pPr marL="0" indent="0" algn="just">
              <a:buNone/>
            </a:pPr>
            <a:endParaRPr lang="en-US" sz="1600" dirty="0"/>
          </a:p>
          <a:p>
            <a:pPr algn="just"/>
            <a:endParaRPr lang="en-US" sz="1600" dirty="0"/>
          </a:p>
          <a:p>
            <a:pPr marL="0" indent="0" algn="just">
              <a:buNone/>
            </a:pPr>
            <a:endParaRPr lang="en-US" sz="1600" dirty="0"/>
          </a:p>
          <a:p>
            <a:pPr algn="just"/>
            <a:endParaRPr lang="en-US" sz="1600" dirty="0"/>
          </a:p>
          <a:p>
            <a:pPr algn="just"/>
            <a:endParaRPr lang="en-US" sz="1600" dirty="0"/>
          </a:p>
          <a:p>
            <a:pPr algn="just"/>
            <a:endParaRPr lang="en-US" sz="1600" dirty="0"/>
          </a:p>
          <a:p>
            <a:pPr marL="0" indent="0" algn="just">
              <a:buNone/>
            </a:pPr>
            <a:endParaRPr lang="en-US" sz="1600" dirty="0"/>
          </a:p>
        </p:txBody>
      </p:sp>
    </p:spTree>
    <p:extLst>
      <p:ext uri="{BB962C8B-B14F-4D97-AF65-F5344CB8AC3E}">
        <p14:creationId xmlns:p14="http://schemas.microsoft.com/office/powerpoint/2010/main" val="363961258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478CBB3-73F7-4AE4-8F66-D704F33A819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plan presentation (Ion green design, widescreen)</Template>
  <TotalTime>1355</TotalTime>
  <Words>1404</Words>
  <Application>Microsoft Office PowerPoint</Application>
  <PresentationFormat>Widescreen</PresentationFormat>
  <Paragraphs>175</Paragraphs>
  <Slides>15</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Century</vt:lpstr>
      <vt:lpstr>Century Gothic</vt:lpstr>
      <vt:lpstr>Wingdings</vt:lpstr>
      <vt:lpstr>Wingdings 3</vt:lpstr>
      <vt:lpstr>Ion</vt:lpstr>
      <vt:lpstr>DayWorkers365.</vt:lpstr>
      <vt:lpstr>PowerPoint Presentation</vt:lpstr>
      <vt:lpstr>Our Mission. </vt:lpstr>
      <vt:lpstr>Goals and Objectives</vt:lpstr>
      <vt:lpstr>Global Jobs Searching Market.</vt:lpstr>
      <vt:lpstr>Opportunities.</vt:lpstr>
      <vt:lpstr>DayWorkers365 – How Does It Work.</vt:lpstr>
      <vt:lpstr>DayWorkers365 – What kinds of Jobs?.</vt:lpstr>
      <vt:lpstr>Competition</vt:lpstr>
      <vt:lpstr>The Team</vt:lpstr>
      <vt:lpstr>Resource Requirements.</vt:lpstr>
      <vt:lpstr>Resource Requirements. Cont..</vt:lpstr>
      <vt:lpstr>Financial Plan</vt:lpstr>
      <vt:lpstr>Appendix</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Kaiza</dc:creator>
  <cp:keywords/>
  <cp:lastModifiedBy>Paul Kaiza</cp:lastModifiedBy>
  <cp:revision>155</cp:revision>
  <cp:lastPrinted>2012-08-15T21:38:02Z</cp:lastPrinted>
  <dcterms:created xsi:type="dcterms:W3CDTF">2017-04-13T06:51:16Z</dcterms:created>
  <dcterms:modified xsi:type="dcterms:W3CDTF">2017-04-18T08:57:47Z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TC034172229991</vt:lpwstr>
  </property>
</Properties>
</file>