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57" r:id="rId4"/>
    <p:sldId id="260" r:id="rId5"/>
    <p:sldId id="261" r:id="rId6"/>
    <p:sldId id="287" r:id="rId7"/>
    <p:sldId id="285" r:id="rId8"/>
    <p:sldId id="286" r:id="rId9"/>
    <p:sldId id="284" r:id="rId10"/>
    <p:sldId id="268" r:id="rId11"/>
  </p:sldIdLst>
  <p:sldSz cx="9144000" cy="5143500" type="screen16x9"/>
  <p:notesSz cx="6858000" cy="9144000"/>
  <p:embeddedFontLst>
    <p:embeddedFont>
      <p:font typeface="Poppins" charset="0"/>
      <p:regular r:id="rId13"/>
      <p:bold r:id="rId14"/>
      <p:italic r:id="rId15"/>
      <p:boldItalic r:id="rId16"/>
    </p:embeddedFont>
    <p:embeddedFont>
      <p:font typeface="Bradley Hand ITC" pitchFamily="66" charset="0"/>
      <p:regular r:id="rId17"/>
    </p:embeddedFont>
    <p:embeddedFont>
      <p:font typeface="Poppins Light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34573CB0-8D63-4B43-BE1B-76E1D2F36AC7}">
  <a:tblStyle styleId="{34573CB0-8D63-4B43-BE1B-76E1D2F36AC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86462" autoAdjust="0"/>
  </p:normalViewPr>
  <p:slideViewPr>
    <p:cSldViewPr>
      <p:cViewPr>
        <p:scale>
          <a:sx n="100" d="100"/>
          <a:sy n="100" d="100"/>
        </p:scale>
        <p:origin x="-468" y="-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5652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48280775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92400" y="-407850"/>
            <a:ext cx="5959200" cy="5959200"/>
          </a:xfrm>
          <a:prstGeom prst="ellipse">
            <a:avLst/>
          </a:prstGeom>
          <a:solidFill>
            <a:srgbClr val="000000">
              <a:alpha val="2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501210" y="175873"/>
            <a:ext cx="2451351" cy="2451351"/>
            <a:chOff x="6680825" y="2549350"/>
            <a:chExt cx="1539600" cy="1539600"/>
          </a:xfrm>
        </p:grpSpPr>
        <p:sp>
          <p:nvSpPr>
            <p:cNvPr id="12" name="Google Shape;12;p2"/>
            <p:cNvSpPr/>
            <p:nvPr/>
          </p:nvSpPr>
          <p:spPr>
            <a:xfrm>
              <a:off x="6825669" y="2694194"/>
              <a:ext cx="1249800" cy="1249800"/>
            </a:xfrm>
            <a:prstGeom prst="ellipse">
              <a:avLst/>
            </a:prstGeom>
            <a:solidFill>
              <a:srgbClr val="000000">
                <a:alpha val="18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6894850" y="2763375"/>
              <a:ext cx="1111200" cy="11112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6680825" y="2549350"/>
              <a:ext cx="1539600" cy="1539600"/>
            </a:xfrm>
            <a:prstGeom prst="donut">
              <a:avLst>
                <a:gd name="adj" fmla="val 495"/>
              </a:avLst>
            </a:prstGeom>
            <a:solidFill>
              <a:srgbClr val="000000">
                <a:alpha val="65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15;p2"/>
          <p:cNvGrpSpPr/>
          <p:nvPr/>
        </p:nvGrpSpPr>
        <p:grpSpPr>
          <a:xfrm>
            <a:off x="6427669" y="2502633"/>
            <a:ext cx="2324700" cy="2324700"/>
            <a:chOff x="-474900" y="321200"/>
            <a:chExt cx="2324700" cy="2324700"/>
          </a:xfrm>
        </p:grpSpPr>
        <p:sp>
          <p:nvSpPr>
            <p:cNvPr id="16" name="Google Shape;16;p2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" name="Google Shape;20;p2"/>
          <p:cNvSpPr txBox="1">
            <a:spLocks noGrp="1"/>
          </p:cNvSpPr>
          <p:nvPr>
            <p:ph type="ctrTitle"/>
          </p:nvPr>
        </p:nvSpPr>
        <p:spPr>
          <a:xfrm>
            <a:off x="2211600" y="1991850"/>
            <a:ext cx="4720800" cy="1159800"/>
          </a:xfrm>
          <a:prstGeom prst="rect">
            <a:avLst/>
          </a:prstGeom>
          <a:effectLst>
            <a:outerShdw blurRad="857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4"/>
          <p:cNvGrpSpPr/>
          <p:nvPr/>
        </p:nvGrpSpPr>
        <p:grpSpPr>
          <a:xfrm>
            <a:off x="818844" y="502333"/>
            <a:ext cx="2324700" cy="2324700"/>
            <a:chOff x="-474900" y="321200"/>
            <a:chExt cx="2324700" cy="2324700"/>
          </a:xfrm>
        </p:grpSpPr>
        <p:sp>
          <p:nvSpPr>
            <p:cNvPr id="36" name="Google Shape;36;p4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4"/>
          <p:cNvSpPr/>
          <p:nvPr/>
        </p:nvSpPr>
        <p:spPr>
          <a:xfrm>
            <a:off x="1794525" y="-407900"/>
            <a:ext cx="5959200" cy="59592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4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2385525" y="1310550"/>
            <a:ext cx="4777200" cy="3265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93700" rtl="0">
              <a:spcBef>
                <a:spcPts val="600"/>
              </a:spcBef>
              <a:spcAft>
                <a:spcPts val="0"/>
              </a:spcAft>
              <a:buSzPts val="2600"/>
              <a:buFont typeface="Poppins"/>
              <a:buChar char="￮"/>
              <a:defRPr sz="2600" b="1"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￮"/>
              <a:defRPr sz="2600" b="1"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￮"/>
              <a:defRPr sz="2600" b="1"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●"/>
              <a:defRPr sz="2600" b="1"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○"/>
              <a:defRPr sz="2600" b="1"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■"/>
              <a:defRPr sz="2600" b="1"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●"/>
              <a:defRPr sz="2600" b="1"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○"/>
              <a:defRPr sz="2600" b="1"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■"/>
              <a:defRPr sz="2600" b="1"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43" name="Google Shape;43;p4"/>
          <p:cNvSpPr txBox="1"/>
          <p:nvPr/>
        </p:nvSpPr>
        <p:spPr>
          <a:xfrm>
            <a:off x="1599200" y="1326625"/>
            <a:ext cx="7641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latin typeface="Poppins"/>
                <a:ea typeface="Poppins"/>
                <a:cs typeface="Poppins"/>
                <a:sym typeface="Poppins"/>
              </a:rPr>
              <a:t>“</a:t>
            </a:r>
            <a:endParaRPr sz="7200" b="1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4" name="Google Shape;44;p4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/>
          <p:nvPr/>
        </p:nvSpPr>
        <p:spPr>
          <a:xfrm>
            <a:off x="6081700" y="764000"/>
            <a:ext cx="3615600" cy="36156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" name="Google Shape;47;p5"/>
          <p:cNvGrpSpPr/>
          <p:nvPr/>
        </p:nvGrpSpPr>
        <p:grpSpPr>
          <a:xfrm>
            <a:off x="-442731" y="337284"/>
            <a:ext cx="2324700" cy="2324700"/>
            <a:chOff x="-474900" y="321200"/>
            <a:chExt cx="2324700" cy="2324700"/>
          </a:xfrm>
        </p:grpSpPr>
        <p:sp>
          <p:nvSpPr>
            <p:cNvPr id="48" name="Google Shape;48;p5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5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5220300" cy="683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1"/>
          </p:nvPr>
        </p:nvSpPr>
        <p:spPr>
          <a:xfrm>
            <a:off x="1069625" y="1958050"/>
            <a:ext cx="46080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￮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￮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￮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6272900" y="955200"/>
            <a:ext cx="3233100" cy="32331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big image">
  <p:cSld name="TITLE_AND_BODY_1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"/>
          <p:cNvSpPr/>
          <p:nvPr/>
        </p:nvSpPr>
        <p:spPr>
          <a:xfrm>
            <a:off x="5142675" y="358375"/>
            <a:ext cx="4426800" cy="44268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6"/>
          <p:cNvSpPr/>
          <p:nvPr/>
        </p:nvSpPr>
        <p:spPr>
          <a:xfrm>
            <a:off x="5376775" y="592475"/>
            <a:ext cx="3958500" cy="39585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" name="Google Shape;60;p6"/>
          <p:cNvGrpSpPr/>
          <p:nvPr/>
        </p:nvGrpSpPr>
        <p:grpSpPr>
          <a:xfrm>
            <a:off x="-442731" y="337284"/>
            <a:ext cx="2324700" cy="2324700"/>
            <a:chOff x="-474900" y="321200"/>
            <a:chExt cx="2324700" cy="2324700"/>
          </a:xfrm>
        </p:grpSpPr>
        <p:sp>
          <p:nvSpPr>
            <p:cNvPr id="61" name="Google Shape;61;p6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" name="Google Shape;65;p6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6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4504800" cy="683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"/>
          <p:cNvSpPr txBox="1">
            <a:spLocks noGrp="1"/>
          </p:cNvSpPr>
          <p:nvPr>
            <p:ph type="body" idx="1"/>
          </p:nvPr>
        </p:nvSpPr>
        <p:spPr>
          <a:xfrm>
            <a:off x="985679" y="1958050"/>
            <a:ext cx="39765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￮"/>
              <a:defRPr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￮"/>
              <a:defRPr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￮"/>
              <a:defRPr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7"/>
          <p:cNvGrpSpPr/>
          <p:nvPr/>
        </p:nvGrpSpPr>
        <p:grpSpPr>
          <a:xfrm>
            <a:off x="-442731" y="337284"/>
            <a:ext cx="2324700" cy="2324700"/>
            <a:chOff x="-474900" y="321200"/>
            <a:chExt cx="2324700" cy="2324700"/>
          </a:xfrm>
        </p:grpSpPr>
        <p:sp>
          <p:nvSpPr>
            <p:cNvPr id="71" name="Google Shape;71;p7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7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7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75;p7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7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5220300" cy="683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7"/>
          <p:cNvSpPr txBox="1">
            <a:spLocks noGrp="1"/>
          </p:cNvSpPr>
          <p:nvPr>
            <p:ph type="body" idx="1"/>
          </p:nvPr>
        </p:nvSpPr>
        <p:spPr>
          <a:xfrm>
            <a:off x="1069625" y="1958050"/>
            <a:ext cx="22368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￮"/>
              <a:defRPr sz="14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78" name="Google Shape;78;p7"/>
          <p:cNvSpPr txBox="1">
            <a:spLocks noGrp="1"/>
          </p:cNvSpPr>
          <p:nvPr>
            <p:ph type="body" idx="2"/>
          </p:nvPr>
        </p:nvSpPr>
        <p:spPr>
          <a:xfrm>
            <a:off x="3440857" y="1958050"/>
            <a:ext cx="22368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￮"/>
              <a:defRPr sz="14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79" name="Google Shape;79;p7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80" name="Google Shape;80;p7"/>
          <p:cNvSpPr/>
          <p:nvPr/>
        </p:nvSpPr>
        <p:spPr>
          <a:xfrm>
            <a:off x="6081700" y="764000"/>
            <a:ext cx="3615600" cy="36156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7"/>
          <p:cNvSpPr/>
          <p:nvPr/>
        </p:nvSpPr>
        <p:spPr>
          <a:xfrm>
            <a:off x="6272900" y="955200"/>
            <a:ext cx="3233100" cy="32331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type B">
  <p:cSld name="BLANK_2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2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2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grpSp>
        <p:nvGrpSpPr>
          <p:cNvPr id="124" name="Google Shape;124;p12"/>
          <p:cNvGrpSpPr/>
          <p:nvPr/>
        </p:nvGrpSpPr>
        <p:grpSpPr>
          <a:xfrm>
            <a:off x="818844" y="502333"/>
            <a:ext cx="2324700" cy="2324700"/>
            <a:chOff x="-474900" y="321200"/>
            <a:chExt cx="2324700" cy="2324700"/>
          </a:xfrm>
        </p:grpSpPr>
        <p:sp>
          <p:nvSpPr>
            <p:cNvPr id="125" name="Google Shape;125;p12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Google Shape;129;p12"/>
          <p:cNvSpPr/>
          <p:nvPr/>
        </p:nvSpPr>
        <p:spPr>
          <a:xfrm>
            <a:off x="1794525" y="-407900"/>
            <a:ext cx="5959200" cy="59592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5220300" cy="68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1069625" y="1958050"/>
            <a:ext cx="4608300" cy="26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￮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￮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￮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●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○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■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●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○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■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8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4"/>
          <p:cNvSpPr txBox="1">
            <a:spLocks noGrp="1"/>
          </p:cNvSpPr>
          <p:nvPr>
            <p:ph type="ctrTitle"/>
          </p:nvPr>
        </p:nvSpPr>
        <p:spPr>
          <a:xfrm>
            <a:off x="1981200" y="2495550"/>
            <a:ext cx="5867400" cy="18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 smtClean="0"/>
              <a:t>Tiba Fasta</a:t>
            </a:r>
            <a:r>
              <a:rPr lang="en" dirty="0" smtClean="0"/>
              <a:t/>
            </a:r>
            <a:br>
              <a:rPr lang="en" dirty="0" smtClean="0"/>
            </a:br>
            <a:r>
              <a:rPr lang="en" sz="2800" b="0" dirty="0" smtClean="0">
                <a:solidFill>
                  <a:srgbClr val="FFFF00"/>
                </a:solidFill>
              </a:rPr>
              <a:t>We promote acess to health information &amp; services.</a:t>
            </a:r>
            <a:endParaRPr sz="2800" b="0" dirty="0">
              <a:solidFill>
                <a:srgbClr val="FFFF00"/>
              </a:solidFill>
            </a:endParaRPr>
          </a:p>
        </p:txBody>
      </p:sp>
      <p:grpSp>
        <p:nvGrpSpPr>
          <p:cNvPr id="11" name="Google Shape;702;p39"/>
          <p:cNvGrpSpPr/>
          <p:nvPr/>
        </p:nvGrpSpPr>
        <p:grpSpPr>
          <a:xfrm>
            <a:off x="1295400" y="530868"/>
            <a:ext cx="965955" cy="1507482"/>
            <a:chOff x="1247825" y="5001950"/>
            <a:chExt cx="443300" cy="428675"/>
          </a:xfrm>
        </p:grpSpPr>
        <p:sp>
          <p:nvSpPr>
            <p:cNvPr id="12" name="Google Shape;703;p39"/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04;p39"/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05;p39"/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06;p39"/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07;p39"/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08;p39"/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/>
          <p:cNvSpPr/>
          <p:nvPr/>
        </p:nvSpPr>
        <p:spPr>
          <a:xfrm>
            <a:off x="76200" y="3562350"/>
            <a:ext cx="42133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Bradley Hand ITC" panose="03070402050302030203" pitchFamily="66" charset="0"/>
              </a:rPr>
              <a:t> </a:t>
            </a:r>
            <a:endParaRPr lang="en-US" sz="1800" b="1" dirty="0">
              <a:latin typeface="Bradley Hand ITC" panose="03070402050302030203" pitchFamily="66" charset="0"/>
            </a:endParaRPr>
          </a:p>
        </p:txBody>
      </p:sp>
      <p:pic>
        <p:nvPicPr>
          <p:cNvPr id="1026" name="Picture 2" descr="C:\Users\KUCHENGO\Downloads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5750"/>
            <a:ext cx="2209800" cy="1523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6"/>
          <p:cNvSpPr txBox="1">
            <a:spLocks noGrp="1"/>
          </p:cNvSpPr>
          <p:nvPr>
            <p:ph type="title"/>
          </p:nvPr>
        </p:nvSpPr>
        <p:spPr>
          <a:xfrm>
            <a:off x="457200" y="438150"/>
            <a:ext cx="8305800" cy="6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" dirty="0"/>
              <a:t> </a:t>
            </a:r>
            <a:r>
              <a:rPr lang="en" dirty="0" smtClean="0"/>
              <a:t>                     What </a:t>
            </a:r>
            <a:r>
              <a:rPr lang="en" dirty="0"/>
              <a:t>we need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0" y="1200150"/>
            <a:ext cx="8458200" cy="3505200"/>
          </a:xfrm>
        </p:spPr>
        <p:txBody>
          <a:bodyPr/>
          <a:lstStyle/>
          <a:p>
            <a:pPr marL="422910" indent="-285750"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sz="2400" dirty="0"/>
              <a:t>USD </a:t>
            </a:r>
            <a:r>
              <a:rPr lang="en-US" sz="2400" dirty="0" smtClean="0"/>
              <a:t>35,000:</a:t>
            </a:r>
          </a:p>
          <a:p>
            <a:pPr marL="422910" indent="-285750">
              <a:buFont typeface="Wingdings" panose="05000000000000000000" pitchFamily="2" charset="2"/>
              <a:buChar char="q"/>
            </a:pPr>
            <a:r>
              <a:rPr lang="en-US" sz="2400" dirty="0" smtClean="0"/>
              <a:t> Website creation  USD 5,000</a:t>
            </a:r>
          </a:p>
          <a:p>
            <a:pPr marL="422910" indent="-285750">
              <a:buFont typeface="Wingdings" panose="05000000000000000000" pitchFamily="2" charset="2"/>
              <a:buChar char="q"/>
            </a:pPr>
            <a:r>
              <a:rPr lang="en-US" sz="2400" dirty="0" smtClean="0"/>
              <a:t>Content creation  USD 20,000</a:t>
            </a:r>
          </a:p>
          <a:p>
            <a:pPr marL="422910" indent="-285750">
              <a:buFont typeface="Wingdings" panose="05000000000000000000" pitchFamily="2" charset="2"/>
              <a:buChar char="q"/>
            </a:pPr>
            <a:r>
              <a:rPr lang="en-US" sz="2400" dirty="0" smtClean="0"/>
              <a:t>Mobile App creation USD 5,000</a:t>
            </a:r>
          </a:p>
          <a:p>
            <a:pPr marL="422910" indent="-285750">
              <a:buFont typeface="Wingdings" panose="05000000000000000000" pitchFamily="2" charset="2"/>
              <a:buChar char="q"/>
            </a:pPr>
            <a:r>
              <a:rPr lang="en-US" sz="2400" dirty="0" smtClean="0"/>
              <a:t>Branding &amp; Marketing USD 5,000</a:t>
            </a:r>
            <a:endParaRPr lang="en-US" sz="2400" dirty="0"/>
          </a:p>
          <a:p>
            <a:pPr marL="137160" indent="0">
              <a:buNone/>
            </a:pPr>
            <a:r>
              <a:rPr lang="en-US" dirty="0"/>
              <a:t>                             </a:t>
            </a:r>
          </a:p>
          <a:p>
            <a:pPr marL="137160" indent="0">
              <a:buNone/>
            </a:pPr>
            <a:r>
              <a:rPr lang="en-US" dirty="0"/>
              <a:t>  </a:t>
            </a:r>
            <a:r>
              <a:rPr lang="en-US" sz="4000" dirty="0">
                <a:solidFill>
                  <a:srgbClr val="FF0000"/>
                </a:solidFill>
              </a:rPr>
              <a:t>Total USD </a:t>
            </a:r>
            <a:r>
              <a:rPr lang="en-US" sz="4000" dirty="0" smtClean="0">
                <a:solidFill>
                  <a:srgbClr val="FF0000"/>
                </a:solidFill>
              </a:rPr>
              <a:t>35,000 </a:t>
            </a:r>
            <a:endParaRPr lang="en-US" sz="40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291" name="Google Shape;291;p2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6"/>
          <p:cNvSpPr txBox="1">
            <a:spLocks noGrp="1"/>
          </p:cNvSpPr>
          <p:nvPr>
            <p:ph type="ctrTitle" idx="4294967295"/>
          </p:nvPr>
        </p:nvSpPr>
        <p:spPr>
          <a:xfrm>
            <a:off x="152400" y="514350"/>
            <a:ext cx="4977561" cy="94892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 smtClean="0"/>
              <a:t>   Problem</a:t>
            </a:r>
            <a:endParaRPr sz="6000" dirty="0"/>
          </a:p>
        </p:txBody>
      </p:sp>
      <p:sp>
        <p:nvSpPr>
          <p:cNvPr id="168" name="Google Shape;168;p16"/>
          <p:cNvSpPr txBox="1">
            <a:spLocks noGrp="1"/>
          </p:cNvSpPr>
          <p:nvPr>
            <p:ph type="subTitle" idx="4294967295"/>
          </p:nvPr>
        </p:nvSpPr>
        <p:spPr>
          <a:xfrm>
            <a:off x="76200" y="1200150"/>
            <a:ext cx="8229600" cy="3867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0" indent="0">
              <a:buNone/>
            </a:pPr>
            <a:r>
              <a:rPr lang="en-US" sz="2800" dirty="0" smtClean="0"/>
              <a:t>             WHO 2016: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20</a:t>
            </a:r>
            <a:r>
              <a:rPr lang="en-US" sz="2800" dirty="0" smtClean="0"/>
              <a:t> </a:t>
            </a:r>
            <a:r>
              <a:rPr lang="en-US" sz="2800" dirty="0" smtClean="0"/>
              <a:t>Women </a:t>
            </a:r>
            <a:r>
              <a:rPr lang="en-US" sz="2800" dirty="0" smtClean="0"/>
              <a:t>die every day </a:t>
            </a:r>
            <a:r>
              <a:rPr lang="en-US" sz="2800" dirty="0" smtClean="0"/>
              <a:t>in Tanzania.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4</a:t>
            </a:r>
            <a:r>
              <a:rPr lang="en-US" sz="2800" dirty="0" smtClean="0"/>
              <a:t>3</a:t>
            </a:r>
            <a:r>
              <a:rPr lang="en-US" sz="2800" dirty="0" smtClean="0"/>
              <a:t>0 </a:t>
            </a:r>
            <a:r>
              <a:rPr lang="en-US" sz="2800" dirty="0" smtClean="0"/>
              <a:t>Children </a:t>
            </a:r>
            <a:r>
              <a:rPr lang="en-US" sz="2800" smtClean="0"/>
              <a:t>die everyday </a:t>
            </a:r>
            <a:r>
              <a:rPr lang="en-US" sz="2800" dirty="0" smtClean="0"/>
              <a:t>in Tanzania.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Tanzania has the 10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largest number of Newborn death globally.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NB: Lack of access to health information &amp; services.</a:t>
            </a:r>
          </a:p>
        </p:txBody>
      </p:sp>
      <p:sp>
        <p:nvSpPr>
          <p:cNvPr id="169" name="Google Shape;169;p16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1804239" y="1506373"/>
            <a:ext cx="339835" cy="309115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noFill/>
          <a:ln w="121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5"/>
          <p:cNvSpPr txBox="1">
            <a:spLocks noGrp="1"/>
          </p:cNvSpPr>
          <p:nvPr>
            <p:ph type="title"/>
          </p:nvPr>
        </p:nvSpPr>
        <p:spPr>
          <a:xfrm>
            <a:off x="457200" y="1208671"/>
            <a:ext cx="3124200" cy="6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                            SOLUTION</a:t>
            </a:r>
            <a:endParaRPr dirty="0"/>
          </a:p>
        </p:txBody>
      </p:sp>
      <p:sp>
        <p:nvSpPr>
          <p:cNvPr id="157" name="Google Shape;157;p15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grpSp>
        <p:nvGrpSpPr>
          <p:cNvPr id="158" name="Google Shape;158;p15"/>
          <p:cNvGrpSpPr/>
          <p:nvPr/>
        </p:nvGrpSpPr>
        <p:grpSpPr>
          <a:xfrm>
            <a:off x="7227977" y="2052723"/>
            <a:ext cx="1212302" cy="1038068"/>
            <a:chOff x="1934025" y="1001650"/>
            <a:chExt cx="415300" cy="355600"/>
          </a:xfrm>
        </p:grpSpPr>
        <p:sp>
          <p:nvSpPr>
            <p:cNvPr id="159" name="Google Shape;159;p15"/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noFill/>
            <a:ln w="9525" cap="rnd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5"/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noFill/>
            <a:ln w="9525" cap="rnd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5"/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noFill/>
            <a:ln w="9525" cap="rnd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15"/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noFill/>
            <a:ln w="9525" cap="rnd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762000" y="1647825"/>
            <a:ext cx="7848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TIBA FASTA: Promoting access to health information &amp; services.</a:t>
            </a:r>
          </a:p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Social Media: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Facebook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, Twitter,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</a:rPr>
              <a:t>Instagram</a:t>
            </a:r>
            <a:endParaRPr lang="en-US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Publications: Medical Dictionary, Magazines</a:t>
            </a:r>
          </a:p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Link to health services: Medical Directory</a:t>
            </a:r>
          </a:p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Online Consultation &amp; Mobile texts subscriptions</a:t>
            </a:r>
          </a:p>
          <a:p>
            <a:endParaRPr lang="en-US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8"/>
          <p:cNvSpPr txBox="1">
            <a:spLocks noGrp="1"/>
          </p:cNvSpPr>
          <p:nvPr>
            <p:ph type="body" idx="1"/>
          </p:nvPr>
        </p:nvSpPr>
        <p:spPr>
          <a:xfrm>
            <a:off x="0" y="1200150"/>
            <a:ext cx="9067800" cy="358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3600" dirty="0" smtClean="0"/>
              <a:t>                       Market size:</a:t>
            </a:r>
          </a:p>
          <a:p>
            <a:pPr lvl="0" indent="-457200">
              <a:buFont typeface="Wingdings" panose="05000000000000000000" pitchFamily="2" charset="2"/>
              <a:buChar char="q"/>
            </a:pPr>
            <a:r>
              <a:rPr lang="en-US" dirty="0" smtClean="0"/>
              <a:t>Swahili Internet users</a:t>
            </a:r>
          </a:p>
          <a:p>
            <a:pPr lvl="0" indent="-457200">
              <a:buFont typeface="Wingdings" panose="05000000000000000000" pitchFamily="2" charset="2"/>
              <a:buChar char="q"/>
            </a:pPr>
            <a:r>
              <a:rPr lang="en-US" dirty="0" smtClean="0"/>
              <a:t>20M+ users in TZ (TCRA Report 2017)</a:t>
            </a:r>
          </a:p>
          <a:p>
            <a:pPr lvl="0" indent="-457200">
              <a:buFont typeface="Wingdings" panose="05000000000000000000" pitchFamily="2" charset="2"/>
              <a:buChar char="q"/>
            </a:pPr>
            <a:r>
              <a:rPr lang="en-US" dirty="0" smtClean="0"/>
              <a:t>Kenya, Burundi, Rwanda , DR Congo, Uganda</a:t>
            </a:r>
          </a:p>
          <a:p>
            <a:pPr lvl="0" indent="-457200">
              <a:buFont typeface="Wingdings" panose="05000000000000000000" pitchFamily="2" charset="2"/>
              <a:buChar char="q"/>
            </a:pPr>
            <a:r>
              <a:rPr lang="en-US" dirty="0" smtClean="0"/>
              <a:t>Global Swahili Speaker 200M+</a:t>
            </a:r>
          </a:p>
          <a:p>
            <a:pPr lvl="0" indent="-457200">
              <a:buFont typeface="Wingdings" panose="05000000000000000000" pitchFamily="2" charset="2"/>
              <a:buChar char="q"/>
            </a:pPr>
            <a:r>
              <a:rPr lang="en-US" dirty="0" smtClean="0"/>
              <a:t>Age 15+</a:t>
            </a:r>
          </a:p>
          <a:p>
            <a:pPr lvl="0" indent="-457200">
              <a:buFont typeface="Wingdings" panose="05000000000000000000" pitchFamily="2" charset="2"/>
              <a:buChar char="q"/>
            </a:pPr>
            <a:endParaRPr lang="en-US" dirty="0" smtClean="0"/>
          </a:p>
        </p:txBody>
      </p:sp>
      <p:sp>
        <p:nvSpPr>
          <p:cNvPr id="183" name="Google Shape;183;p18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9"/>
          <p:cNvSpPr txBox="1">
            <a:spLocks noGrp="1"/>
          </p:cNvSpPr>
          <p:nvPr>
            <p:ph type="title"/>
          </p:nvPr>
        </p:nvSpPr>
        <p:spPr>
          <a:xfrm>
            <a:off x="1676400" y="1166125"/>
            <a:ext cx="4321544" cy="6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Business Model:</a:t>
            </a:r>
            <a:endParaRPr dirty="0"/>
          </a:p>
        </p:txBody>
      </p:sp>
      <p:sp>
        <p:nvSpPr>
          <p:cNvPr id="195" name="Google Shape;195;p19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grpSp>
        <p:nvGrpSpPr>
          <p:cNvPr id="196" name="Google Shape;196;p19"/>
          <p:cNvGrpSpPr/>
          <p:nvPr/>
        </p:nvGrpSpPr>
        <p:grpSpPr>
          <a:xfrm>
            <a:off x="6438110" y="3653462"/>
            <a:ext cx="369505" cy="369505"/>
            <a:chOff x="2594050" y="1631825"/>
            <a:chExt cx="439625" cy="439625"/>
          </a:xfrm>
        </p:grpSpPr>
        <p:sp>
          <p:nvSpPr>
            <p:cNvPr id="197" name="Google Shape;197;p19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9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9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9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914400" y="2038349"/>
            <a:ext cx="2971800" cy="981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Direct Sales</a:t>
            </a:r>
            <a:endParaRPr lang="en-US" sz="2400" dirty="0"/>
          </a:p>
        </p:txBody>
      </p:sp>
      <p:sp>
        <p:nvSpPr>
          <p:cNvPr id="3" name="Rounded Rectangle 2"/>
          <p:cNvSpPr/>
          <p:nvPr/>
        </p:nvSpPr>
        <p:spPr>
          <a:xfrm>
            <a:off x="4419600" y="2005012"/>
            <a:ext cx="2971800" cy="9620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Partnership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914400" y="3409950"/>
            <a:ext cx="3200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Adverts on products</a:t>
            </a:r>
            <a:endParaRPr lang="en-US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4419600" y="3356687"/>
            <a:ext cx="3048000" cy="9620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Consultation fee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~ Website, Social Media, Mobile App</a:t>
            </a:r>
          </a:p>
          <a:p>
            <a:endParaRPr lang="en-US" dirty="0" smtClean="0"/>
          </a:p>
          <a:p>
            <a:r>
              <a:rPr lang="en-US" dirty="0" smtClean="0"/>
              <a:t>~ Magazines &amp; Book Sellers</a:t>
            </a:r>
          </a:p>
          <a:p>
            <a:endParaRPr lang="en-US" dirty="0" smtClean="0"/>
          </a:p>
          <a:p>
            <a:r>
              <a:rPr lang="en-US" dirty="0" smtClean="0"/>
              <a:t>~ Mobile texts subscription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 lang="e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1951"/>
            <a:ext cx="5220300" cy="762000"/>
          </a:xfrm>
        </p:spPr>
        <p:txBody>
          <a:bodyPr/>
          <a:lstStyle/>
          <a:p>
            <a:r>
              <a:rPr lang="en-US" dirty="0" smtClean="0"/>
              <a:t>Traction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en"/>
          </a:p>
        </p:txBody>
      </p:sp>
      <p:pic>
        <p:nvPicPr>
          <p:cNvPr id="6" name="Picture 5" descr="TweetReach by Tiba Fasta_15428967709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0150"/>
            <a:ext cx="7924800" cy="33544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Competetition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~</a:t>
            </a:r>
            <a:r>
              <a:rPr lang="en-US" dirty="0" err="1" smtClean="0"/>
              <a:t>Daktari</a:t>
            </a:r>
            <a:r>
              <a:rPr lang="en-US" dirty="0" smtClean="0"/>
              <a:t> </a:t>
            </a:r>
            <a:r>
              <a:rPr lang="en-US" dirty="0" err="1" smtClean="0"/>
              <a:t>Mkononi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~</a:t>
            </a:r>
            <a:r>
              <a:rPr lang="en-US" dirty="0" err="1" smtClean="0"/>
              <a:t>Tanzmed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mtClean="0"/>
              <a:t>~Doctor </a:t>
            </a:r>
            <a:r>
              <a:rPr lang="en-US" dirty="0" err="1" smtClean="0"/>
              <a:t>Fasta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 lang="e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38150"/>
            <a:ext cx="7391400" cy="683100"/>
          </a:xfrm>
        </p:spPr>
        <p:txBody>
          <a:bodyPr/>
          <a:lstStyle/>
          <a:p>
            <a:r>
              <a:rPr lang="en-US" dirty="0" smtClean="0"/>
              <a:t>                       Team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19100" y="1352550"/>
            <a:ext cx="3657600" cy="3676650"/>
          </a:xfrm>
        </p:spPr>
        <p:txBody>
          <a:bodyPr/>
          <a:lstStyle/>
          <a:p>
            <a:pPr marL="139700" indent="0" algn="ctr">
              <a:buNone/>
            </a:pPr>
            <a:r>
              <a:rPr lang="en-US" sz="2000" dirty="0" smtClean="0"/>
              <a:t>Dr. Joachim </a:t>
            </a:r>
            <a:r>
              <a:rPr lang="en-US" sz="2000" dirty="0" err="1" smtClean="0"/>
              <a:t>Mabula</a:t>
            </a:r>
            <a:endParaRPr lang="en-US" sz="2000" dirty="0"/>
          </a:p>
          <a:p>
            <a:pPr marL="139700" indent="0" algn="ctr">
              <a:buNone/>
            </a:pPr>
            <a:r>
              <a:rPr lang="en-US" sz="2000" dirty="0" smtClean="0"/>
              <a:t>Founder </a:t>
            </a:r>
            <a:r>
              <a:rPr lang="en-US" sz="2000" dirty="0"/>
              <a:t>&amp; CEO</a:t>
            </a:r>
          </a:p>
          <a:p>
            <a:pPr marL="139700" indent="0">
              <a:buNone/>
            </a:pP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2"/>
          </p:nvPr>
        </p:nvSpPr>
        <p:spPr>
          <a:xfrm>
            <a:off x="4419600" y="1428750"/>
            <a:ext cx="4038600" cy="3505200"/>
          </a:xfrm>
        </p:spPr>
        <p:txBody>
          <a:bodyPr/>
          <a:lstStyle/>
          <a:p>
            <a:pPr marL="139700" indent="0" algn="ctr">
              <a:buNone/>
            </a:pPr>
            <a:r>
              <a:rPr lang="en-US" sz="2400" dirty="0" err="1" smtClean="0"/>
              <a:t>Spino</a:t>
            </a:r>
            <a:r>
              <a:rPr lang="en-US" sz="2400" dirty="0" smtClean="0"/>
              <a:t> </a:t>
            </a:r>
            <a:r>
              <a:rPr lang="en-US" sz="2400" dirty="0" err="1" smtClean="0"/>
              <a:t>Habib</a:t>
            </a:r>
            <a:r>
              <a:rPr lang="en-US" sz="2400" dirty="0" smtClean="0"/>
              <a:t> Rashid</a:t>
            </a:r>
            <a:r>
              <a:rPr lang="en-US" sz="2400" dirty="0"/>
              <a:t>:</a:t>
            </a:r>
            <a:endParaRPr lang="en-US" sz="2000" dirty="0"/>
          </a:p>
          <a:p>
            <a:pPr marL="139700" indent="0" algn="ctr">
              <a:buNone/>
            </a:pPr>
            <a:r>
              <a:rPr lang="en-US" sz="2000" dirty="0" smtClean="0"/>
              <a:t>Health Information Expert </a:t>
            </a:r>
            <a:endParaRPr lang="en-US" sz="2000" dirty="0"/>
          </a:p>
          <a:p>
            <a:pPr marL="139700" indent="0" algn="ctr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 lang="en"/>
          </a:p>
        </p:txBody>
      </p:sp>
      <p:pic>
        <p:nvPicPr>
          <p:cNvPr id="2050" name="Picture 2" descr="C:\Users\KUCHENGO\Downloads\rsz_1rsz_visa_pic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43150"/>
            <a:ext cx="2663825" cy="2209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KUCHENGO\Downloads\IMG-20180730-WA0054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419350"/>
            <a:ext cx="2514600" cy="2133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4477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ymbelin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218</Words>
  <Application>Microsoft Office PowerPoint</Application>
  <PresentationFormat>On-screen Show (16:9)</PresentationFormat>
  <Paragraphs>63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Poppins</vt:lpstr>
      <vt:lpstr>Bradley Hand ITC</vt:lpstr>
      <vt:lpstr>Poppins Light</vt:lpstr>
      <vt:lpstr>Wingdings</vt:lpstr>
      <vt:lpstr>Cymbeline template</vt:lpstr>
      <vt:lpstr>Tiba Fasta We promote acess to health information &amp; services.</vt:lpstr>
      <vt:lpstr>   Problem</vt:lpstr>
      <vt:lpstr>                             SOLUTION</vt:lpstr>
      <vt:lpstr>Slide 4</vt:lpstr>
      <vt:lpstr>Business Model:</vt:lpstr>
      <vt:lpstr>Distribution</vt:lpstr>
      <vt:lpstr>Traction</vt:lpstr>
      <vt:lpstr>Competetition</vt:lpstr>
      <vt:lpstr>                       Team</vt:lpstr>
      <vt:lpstr>                      What we need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Suku Chai</dc:title>
  <cp:lastModifiedBy>user</cp:lastModifiedBy>
  <cp:revision>88</cp:revision>
  <dcterms:modified xsi:type="dcterms:W3CDTF">2018-12-28T15:43:21Z</dcterms:modified>
</cp:coreProperties>
</file>